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ce09c2a37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ece09c2a37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ce09c2a3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ce09c2a3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ece09c2a37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ece09c2a3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ce09c2a3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ce09c2a3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ce09c2a37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ce09c2a37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ce09c2a37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ce09c2a37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ce09c2a3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ece09c2a3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ece09c2a37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ece09c2a37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ce09c2a3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ece09c2a3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ce09c2a3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ece09c2a3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ce09c2a37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ece09c2a37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ce09c2a3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ce09c2a3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ce09c2a37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ece09c2a37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ce09c2a37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ece09c2a37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ece09c2a37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ece09c2a37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cdd46386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ecdd46386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cdd4638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ecdd46386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cdd46386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ecdd46386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ecdd46386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ecdd46386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ece09c2a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ece09c2a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cdd46386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ecdd46386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ece09c2a3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ece09c2a3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ecdd463864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ecdd463864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cdd463864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ecdd463864_2_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ece09c2a3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ece09c2a3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ecdd463864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2ecdd463864_2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cdd463864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2ecdd463864_2_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ce09c2a37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ce09c2a37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cdd4638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ecdd4638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ce09c2a37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ece09c2a37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ce09c2a37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ce09c2a3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30" name="Google Shape;130;p2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31" name="Google Shape;131;p25"/>
          <p:cNvPicPr preferRelativeResize="0"/>
          <p:nvPr/>
        </p:nvPicPr>
        <p:blipFill>
          <a:blip r:embed="rId3">
            <a:alphaModFix/>
          </a:blip>
          <a:stretch>
            <a:fillRect/>
          </a:stretch>
        </p:blipFill>
        <p:spPr>
          <a:xfrm>
            <a:off x="0" y="1042"/>
            <a:ext cx="9144001" cy="51414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idx="1" type="body"/>
          </p:nvPr>
        </p:nvSpPr>
        <p:spPr>
          <a:xfrm>
            <a:off x="628650" y="1895350"/>
            <a:ext cx="3346200" cy="2078400"/>
          </a:xfrm>
          <a:prstGeom prst="rect">
            <a:avLst/>
          </a:prstGeom>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SzPts val="1500"/>
              <a:buFont typeface="Times New Roman"/>
              <a:buChar char="➔"/>
            </a:pPr>
            <a:r>
              <a:rPr b="1" lang="en" sz="2200">
                <a:latin typeface="Times New Roman"/>
                <a:ea typeface="Times New Roman"/>
                <a:cs typeface="Times New Roman"/>
                <a:sym typeface="Times New Roman"/>
              </a:rPr>
              <a:t>Random Forest</a:t>
            </a:r>
            <a:endParaRPr b="1" sz="22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b="1" lang="en" sz="2200">
                <a:latin typeface="Times New Roman"/>
                <a:ea typeface="Times New Roman"/>
                <a:cs typeface="Times New Roman"/>
                <a:sym typeface="Times New Roman"/>
              </a:rPr>
              <a:t>Decision Tree</a:t>
            </a:r>
            <a:endParaRPr b="1" sz="22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b="1" lang="en" sz="2200">
                <a:latin typeface="Times New Roman"/>
                <a:ea typeface="Times New Roman"/>
                <a:cs typeface="Times New Roman"/>
                <a:sym typeface="Times New Roman"/>
              </a:rPr>
              <a:t>Logistic Regression</a:t>
            </a:r>
            <a:endParaRPr b="1" sz="2200">
              <a:latin typeface="Times New Roman"/>
              <a:ea typeface="Times New Roman"/>
              <a:cs typeface="Times New Roman"/>
              <a:sym typeface="Times New Roman"/>
            </a:endParaRPr>
          </a:p>
        </p:txBody>
      </p:sp>
      <p:pic>
        <p:nvPicPr>
          <p:cNvPr id="225" name="Google Shape;225;p34"/>
          <p:cNvPicPr preferRelativeResize="0"/>
          <p:nvPr/>
        </p:nvPicPr>
        <p:blipFill>
          <a:blip r:embed="rId3">
            <a:alphaModFix/>
          </a:blip>
          <a:stretch>
            <a:fillRect/>
          </a:stretch>
        </p:blipFill>
        <p:spPr>
          <a:xfrm>
            <a:off x="3919875" y="1572800"/>
            <a:ext cx="4734876" cy="2485800"/>
          </a:xfrm>
          <a:prstGeom prst="rect">
            <a:avLst/>
          </a:prstGeom>
          <a:noFill/>
          <a:ln>
            <a:noFill/>
          </a:ln>
        </p:spPr>
      </p:pic>
      <p:sp>
        <p:nvSpPr>
          <p:cNvPr id="226" name="Google Shape;226;p34"/>
          <p:cNvSpPr/>
          <p:nvPr/>
        </p:nvSpPr>
        <p:spPr>
          <a:xfrm>
            <a:off x="2050" y="4100"/>
            <a:ext cx="9144000" cy="1219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7" name="Google Shape;227;p34"/>
          <p:cNvPicPr preferRelativeResize="0"/>
          <p:nvPr/>
        </p:nvPicPr>
        <p:blipFill>
          <a:blip r:embed="rId4">
            <a:alphaModFix/>
          </a:blip>
          <a:stretch>
            <a:fillRect/>
          </a:stretch>
        </p:blipFill>
        <p:spPr>
          <a:xfrm>
            <a:off x="8497925" y="0"/>
            <a:ext cx="648125" cy="648125"/>
          </a:xfrm>
          <a:prstGeom prst="rect">
            <a:avLst/>
          </a:prstGeom>
          <a:noFill/>
          <a:ln>
            <a:noFill/>
          </a:ln>
        </p:spPr>
      </p:pic>
      <p:sp>
        <p:nvSpPr>
          <p:cNvPr id="228" name="Google Shape;228;p34"/>
          <p:cNvSpPr txBox="1"/>
          <p:nvPr>
            <p:ph type="title"/>
          </p:nvPr>
        </p:nvSpPr>
        <p:spPr>
          <a:xfrm>
            <a:off x="768050" y="696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MACHINE LEARNING MODEL BUILDING</a:t>
            </a:r>
            <a:endParaRPr b="1" sz="30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5"/>
          <p:cNvPicPr preferRelativeResize="0"/>
          <p:nvPr/>
        </p:nvPicPr>
        <p:blipFill>
          <a:blip r:embed="rId3">
            <a:alphaModFix/>
          </a:blip>
          <a:stretch>
            <a:fillRect/>
          </a:stretch>
        </p:blipFill>
        <p:spPr>
          <a:xfrm>
            <a:off x="8515350" y="0"/>
            <a:ext cx="648125" cy="648125"/>
          </a:xfrm>
          <a:prstGeom prst="rect">
            <a:avLst/>
          </a:prstGeom>
          <a:noFill/>
          <a:ln>
            <a:noFill/>
          </a:ln>
        </p:spPr>
      </p:pic>
      <p:pic>
        <p:nvPicPr>
          <p:cNvPr id="234" name="Google Shape;234;p35"/>
          <p:cNvPicPr preferRelativeResize="0"/>
          <p:nvPr/>
        </p:nvPicPr>
        <p:blipFill>
          <a:blip r:embed="rId4">
            <a:alphaModFix amt="28000"/>
          </a:blip>
          <a:stretch>
            <a:fillRect/>
          </a:stretch>
        </p:blipFill>
        <p:spPr>
          <a:xfrm>
            <a:off x="0" y="0"/>
            <a:ext cx="9144000" cy="5143500"/>
          </a:xfrm>
          <a:prstGeom prst="rect">
            <a:avLst/>
          </a:prstGeom>
          <a:noFill/>
          <a:ln>
            <a:noFill/>
          </a:ln>
        </p:spPr>
      </p:pic>
      <p:sp>
        <p:nvSpPr>
          <p:cNvPr id="235" name="Google Shape;235;p3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RANDOM FOREST</a:t>
            </a:r>
            <a:endParaRPr b="1">
              <a:latin typeface="Times New Roman"/>
              <a:ea typeface="Times New Roman"/>
              <a:cs typeface="Times New Roman"/>
              <a:sym typeface="Times New Roman"/>
            </a:endParaRPr>
          </a:p>
        </p:txBody>
      </p:sp>
      <p:sp>
        <p:nvSpPr>
          <p:cNvPr id="236" name="Google Shape;236;p35"/>
          <p:cNvSpPr txBox="1"/>
          <p:nvPr>
            <p:ph idx="1" type="body"/>
          </p:nvPr>
        </p:nvSpPr>
        <p:spPr>
          <a:xfrm>
            <a:off x="335075" y="1268044"/>
            <a:ext cx="7886700" cy="3263400"/>
          </a:xfrm>
          <a:prstGeom prst="rect">
            <a:avLst/>
          </a:prstGeom>
        </p:spPr>
        <p:txBody>
          <a:bodyPr anchorCtr="0" anchor="t" bIns="34275" lIns="68575" spcFirstLastPara="1" rIns="68575" wrap="square" tIns="34275">
            <a:normAutofit lnSpcReduction="10000"/>
          </a:bodyPr>
          <a:lstStyle/>
          <a:p>
            <a:pPr indent="-355600" lvl="0" marL="457200" rtl="0" algn="l">
              <a:lnSpc>
                <a:spcPct val="115000"/>
              </a:lnSpc>
              <a:spcBef>
                <a:spcPts val="800"/>
              </a:spcBef>
              <a:spcAft>
                <a:spcPts val="0"/>
              </a:spcAft>
              <a:buSzPts val="2000"/>
              <a:buFont typeface="Times New Roman"/>
              <a:buChar char="●"/>
            </a:pPr>
            <a:r>
              <a:rPr lang="en" sz="2000">
                <a:latin typeface="Times New Roman"/>
                <a:ea typeface="Times New Roman"/>
                <a:cs typeface="Times New Roman"/>
                <a:sym typeface="Times New Roman"/>
              </a:rPr>
              <a:t>Random Forest is a popular supervised learning algorithm used for both classification and regression. It leverages ensemble learning by combining multiple classifiers to solve complex problems and enhance model performance. </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The algorithm consists of numerous decision trees built on different subsets of the dataset. It predicts the final output based on the majority vote of these trees.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 By averaging predictions from multiple trees, Random Forest improves predictive accuracy. Increasing the number of trees generally leads to higher accuracy and helps prevent overfitting.</a:t>
            </a:r>
            <a:endParaRPr sz="2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242" name="Google Shape;242;p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RANDOM FOREST</a:t>
            </a:r>
            <a:endParaRPr b="1">
              <a:latin typeface="Times New Roman"/>
              <a:ea typeface="Times New Roman"/>
              <a:cs typeface="Times New Roman"/>
              <a:sym typeface="Times New Roman"/>
            </a:endParaRPr>
          </a:p>
        </p:txBody>
      </p:sp>
      <p:sp>
        <p:nvSpPr>
          <p:cNvPr id="243" name="Google Shape;243;p36"/>
          <p:cNvSpPr txBox="1"/>
          <p:nvPr/>
        </p:nvSpPr>
        <p:spPr>
          <a:xfrm>
            <a:off x="13800" y="1281050"/>
            <a:ext cx="8972700" cy="3862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pic>
        <p:nvPicPr>
          <p:cNvPr id="244" name="Google Shape;244;p36"/>
          <p:cNvPicPr preferRelativeResize="0"/>
          <p:nvPr/>
        </p:nvPicPr>
        <p:blipFill>
          <a:blip r:embed="rId3">
            <a:alphaModFix/>
          </a:blip>
          <a:stretch>
            <a:fillRect/>
          </a:stretch>
        </p:blipFill>
        <p:spPr>
          <a:xfrm>
            <a:off x="1567100" y="1225513"/>
            <a:ext cx="6251701" cy="3550825"/>
          </a:xfrm>
          <a:prstGeom prst="rect">
            <a:avLst/>
          </a:prstGeom>
          <a:noFill/>
          <a:ln>
            <a:noFill/>
          </a:ln>
        </p:spPr>
      </p:pic>
      <p:pic>
        <p:nvPicPr>
          <p:cNvPr id="245" name="Google Shape;245;p36"/>
          <p:cNvPicPr preferRelativeResize="0"/>
          <p:nvPr/>
        </p:nvPicPr>
        <p:blipFill>
          <a:blip r:embed="rId4">
            <a:alphaModFix/>
          </a:blip>
          <a:stretch>
            <a:fillRect/>
          </a:stretch>
        </p:blipFill>
        <p:spPr>
          <a:xfrm>
            <a:off x="8444775" y="0"/>
            <a:ext cx="648125" cy="648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t>RANDOM FOREST</a:t>
            </a:r>
            <a:endParaRPr b="1"/>
          </a:p>
        </p:txBody>
      </p:sp>
      <p:sp>
        <p:nvSpPr>
          <p:cNvPr id="251" name="Google Shape;251;p3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52" name="Google Shape;252;p37"/>
          <p:cNvPicPr preferRelativeResize="0"/>
          <p:nvPr/>
        </p:nvPicPr>
        <p:blipFill>
          <a:blip r:embed="rId3">
            <a:alphaModFix/>
          </a:blip>
          <a:stretch>
            <a:fillRect/>
          </a:stretch>
        </p:blipFill>
        <p:spPr>
          <a:xfrm>
            <a:off x="238125" y="1369213"/>
            <a:ext cx="8667750" cy="3648075"/>
          </a:xfrm>
          <a:prstGeom prst="rect">
            <a:avLst/>
          </a:prstGeom>
          <a:noFill/>
          <a:ln>
            <a:noFill/>
          </a:ln>
        </p:spPr>
      </p:pic>
      <p:pic>
        <p:nvPicPr>
          <p:cNvPr id="253" name="Google Shape;253;p37"/>
          <p:cNvPicPr preferRelativeResize="0"/>
          <p:nvPr/>
        </p:nvPicPr>
        <p:blipFill>
          <a:blip r:embed="rId4">
            <a:alphaModFix/>
          </a:blip>
          <a:stretch>
            <a:fillRect/>
          </a:stretch>
        </p:blipFill>
        <p:spPr>
          <a:xfrm>
            <a:off x="8403775" y="0"/>
            <a:ext cx="648125" cy="648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t>RANDOM </a:t>
            </a:r>
            <a:r>
              <a:rPr b="1" lang="en"/>
              <a:t>FOREST OUTPUT</a:t>
            </a:r>
            <a:r>
              <a:rPr b="1" lang="en"/>
              <a:t> </a:t>
            </a:r>
            <a:endParaRPr b="1"/>
          </a:p>
        </p:txBody>
      </p:sp>
      <p:sp>
        <p:nvSpPr>
          <p:cNvPr id="259" name="Google Shape;259;p3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60" name="Google Shape;260;p38"/>
          <p:cNvPicPr preferRelativeResize="0"/>
          <p:nvPr/>
        </p:nvPicPr>
        <p:blipFill>
          <a:blip r:embed="rId3">
            <a:alphaModFix/>
          </a:blip>
          <a:stretch>
            <a:fillRect/>
          </a:stretch>
        </p:blipFill>
        <p:spPr>
          <a:xfrm>
            <a:off x="628650" y="1369225"/>
            <a:ext cx="7819401" cy="3160500"/>
          </a:xfrm>
          <a:prstGeom prst="rect">
            <a:avLst/>
          </a:prstGeom>
          <a:noFill/>
          <a:ln>
            <a:noFill/>
          </a:ln>
        </p:spPr>
      </p:pic>
      <p:pic>
        <p:nvPicPr>
          <p:cNvPr id="261" name="Google Shape;261;p38"/>
          <p:cNvPicPr preferRelativeResize="0"/>
          <p:nvPr/>
        </p:nvPicPr>
        <p:blipFill>
          <a:blip r:embed="rId4">
            <a:alphaModFix/>
          </a:blip>
          <a:stretch>
            <a:fillRect/>
          </a:stretch>
        </p:blipFill>
        <p:spPr>
          <a:xfrm>
            <a:off x="8515350" y="0"/>
            <a:ext cx="648125" cy="64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9"/>
          <p:cNvPicPr preferRelativeResize="0"/>
          <p:nvPr/>
        </p:nvPicPr>
        <p:blipFill>
          <a:blip r:embed="rId3">
            <a:alphaModFix/>
          </a:blip>
          <a:stretch>
            <a:fillRect/>
          </a:stretch>
        </p:blipFill>
        <p:spPr>
          <a:xfrm>
            <a:off x="8515350" y="0"/>
            <a:ext cx="648125" cy="648125"/>
          </a:xfrm>
          <a:prstGeom prst="rect">
            <a:avLst/>
          </a:prstGeom>
          <a:noFill/>
          <a:ln>
            <a:noFill/>
          </a:ln>
        </p:spPr>
      </p:pic>
      <p:pic>
        <p:nvPicPr>
          <p:cNvPr id="267" name="Google Shape;267;p39"/>
          <p:cNvPicPr preferRelativeResize="0"/>
          <p:nvPr/>
        </p:nvPicPr>
        <p:blipFill>
          <a:blip r:embed="rId4">
            <a:alphaModFix amt="40000"/>
          </a:blip>
          <a:stretch>
            <a:fillRect/>
          </a:stretch>
        </p:blipFill>
        <p:spPr>
          <a:xfrm>
            <a:off x="0" y="0"/>
            <a:ext cx="9144000" cy="5143500"/>
          </a:xfrm>
          <a:prstGeom prst="rect">
            <a:avLst/>
          </a:prstGeom>
          <a:noFill/>
          <a:ln>
            <a:noFill/>
          </a:ln>
        </p:spPr>
      </p:pic>
      <p:sp>
        <p:nvSpPr>
          <p:cNvPr id="268" name="Google Shape;268;p3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DECISION TREE</a:t>
            </a:r>
            <a:endParaRPr b="1">
              <a:latin typeface="Times New Roman"/>
              <a:ea typeface="Times New Roman"/>
              <a:cs typeface="Times New Roman"/>
              <a:sym typeface="Times New Roman"/>
            </a:endParaRPr>
          </a:p>
        </p:txBody>
      </p:sp>
      <p:sp>
        <p:nvSpPr>
          <p:cNvPr id="269" name="Google Shape;269;p3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55600" lvl="0" marL="457200" rtl="0" algn="l">
              <a:lnSpc>
                <a:spcPct val="115000"/>
              </a:lnSpc>
              <a:spcBef>
                <a:spcPts val="800"/>
              </a:spcBef>
              <a:spcAft>
                <a:spcPts val="0"/>
              </a:spcAft>
              <a:buSzPts val="2000"/>
              <a:buFont typeface="Times New Roman"/>
              <a:buChar char="●"/>
            </a:pPr>
            <a:r>
              <a:rPr lang="en" sz="2000">
                <a:latin typeface="Times New Roman"/>
                <a:ea typeface="Times New Roman"/>
                <a:cs typeface="Times New Roman"/>
                <a:sym typeface="Times New Roman"/>
              </a:rPr>
              <a:t>Decision Tree is a supervised learning technique used primarily for classification problems, though it can handle regression.</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 It features a tree-structured classifier with internal nodes representing dataset features, branches as decision rules, and leaf nodes as outcomes.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 Decision nodes make decisions and have multiple branches, while leaf nodes represent final decisions with no further branches. </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Decisions are based on the dataset's features. It visually represents all possible solutions to a problem based on given conditions.</a:t>
            </a:r>
            <a:endParaRPr sz="20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DECISION TREE</a:t>
            </a:r>
            <a:endParaRPr b="1">
              <a:latin typeface="Times New Roman"/>
              <a:ea typeface="Times New Roman"/>
              <a:cs typeface="Times New Roman"/>
              <a:sym typeface="Times New Roman"/>
            </a:endParaRPr>
          </a:p>
        </p:txBody>
      </p:sp>
      <p:sp>
        <p:nvSpPr>
          <p:cNvPr id="275" name="Google Shape;275;p4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276" name="Google Shape;276;p40"/>
          <p:cNvSpPr txBox="1"/>
          <p:nvPr/>
        </p:nvSpPr>
        <p:spPr>
          <a:xfrm>
            <a:off x="383550" y="1224275"/>
            <a:ext cx="8343900" cy="367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pic>
        <p:nvPicPr>
          <p:cNvPr id="277" name="Google Shape;277;p40"/>
          <p:cNvPicPr preferRelativeResize="0"/>
          <p:nvPr/>
        </p:nvPicPr>
        <p:blipFill>
          <a:blip r:embed="rId3">
            <a:alphaModFix/>
          </a:blip>
          <a:stretch>
            <a:fillRect/>
          </a:stretch>
        </p:blipFill>
        <p:spPr>
          <a:xfrm>
            <a:off x="1714500" y="1154375"/>
            <a:ext cx="5715000" cy="3810000"/>
          </a:xfrm>
          <a:prstGeom prst="rect">
            <a:avLst/>
          </a:prstGeom>
          <a:noFill/>
          <a:ln>
            <a:noFill/>
          </a:ln>
        </p:spPr>
      </p:pic>
      <p:pic>
        <p:nvPicPr>
          <p:cNvPr id="278" name="Google Shape;278;p40"/>
          <p:cNvPicPr preferRelativeResize="0"/>
          <p:nvPr/>
        </p:nvPicPr>
        <p:blipFill>
          <a:blip r:embed="rId4">
            <a:alphaModFix/>
          </a:blip>
          <a:stretch>
            <a:fillRect/>
          </a:stretch>
        </p:blipFill>
        <p:spPr>
          <a:xfrm>
            <a:off x="8403775" y="0"/>
            <a:ext cx="648125" cy="64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t>DECISION TREE</a:t>
            </a:r>
            <a:endParaRPr b="1"/>
          </a:p>
        </p:txBody>
      </p:sp>
      <p:sp>
        <p:nvSpPr>
          <p:cNvPr id="284" name="Google Shape;284;p4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85" name="Google Shape;285;p41"/>
          <p:cNvPicPr preferRelativeResize="0"/>
          <p:nvPr/>
        </p:nvPicPr>
        <p:blipFill>
          <a:blip r:embed="rId3">
            <a:alphaModFix/>
          </a:blip>
          <a:stretch>
            <a:fillRect/>
          </a:stretch>
        </p:blipFill>
        <p:spPr>
          <a:xfrm>
            <a:off x="322575" y="1218400"/>
            <a:ext cx="8430274" cy="3536275"/>
          </a:xfrm>
          <a:prstGeom prst="rect">
            <a:avLst/>
          </a:prstGeom>
          <a:noFill/>
          <a:ln>
            <a:noFill/>
          </a:ln>
        </p:spPr>
      </p:pic>
      <p:pic>
        <p:nvPicPr>
          <p:cNvPr id="286" name="Google Shape;286;p41"/>
          <p:cNvPicPr preferRelativeResize="0"/>
          <p:nvPr/>
        </p:nvPicPr>
        <p:blipFill>
          <a:blip r:embed="rId4">
            <a:alphaModFix/>
          </a:blip>
          <a:stretch>
            <a:fillRect/>
          </a:stretch>
        </p:blipFill>
        <p:spPr>
          <a:xfrm>
            <a:off x="8403775" y="0"/>
            <a:ext cx="648125" cy="648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t>DECISION TREE OUTPUT</a:t>
            </a:r>
            <a:endParaRPr b="1"/>
          </a:p>
        </p:txBody>
      </p:sp>
      <p:sp>
        <p:nvSpPr>
          <p:cNvPr id="292" name="Google Shape;292;p4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93" name="Google Shape;293;p42"/>
          <p:cNvPicPr preferRelativeResize="0"/>
          <p:nvPr/>
        </p:nvPicPr>
        <p:blipFill>
          <a:blip r:embed="rId3">
            <a:alphaModFix/>
          </a:blip>
          <a:stretch>
            <a:fillRect/>
          </a:stretch>
        </p:blipFill>
        <p:spPr>
          <a:xfrm>
            <a:off x="628650" y="1374299"/>
            <a:ext cx="7886699" cy="3317327"/>
          </a:xfrm>
          <a:prstGeom prst="rect">
            <a:avLst/>
          </a:prstGeom>
          <a:noFill/>
          <a:ln>
            <a:noFill/>
          </a:ln>
        </p:spPr>
      </p:pic>
      <p:pic>
        <p:nvPicPr>
          <p:cNvPr id="294" name="Google Shape;294;p42"/>
          <p:cNvPicPr preferRelativeResize="0"/>
          <p:nvPr/>
        </p:nvPicPr>
        <p:blipFill>
          <a:blip r:embed="rId4">
            <a:alphaModFix/>
          </a:blip>
          <a:stretch>
            <a:fillRect/>
          </a:stretch>
        </p:blipFill>
        <p:spPr>
          <a:xfrm>
            <a:off x="8403775" y="0"/>
            <a:ext cx="648125" cy="648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3"/>
          <p:cNvPicPr preferRelativeResize="0"/>
          <p:nvPr/>
        </p:nvPicPr>
        <p:blipFill>
          <a:blip r:embed="rId3">
            <a:alphaModFix/>
          </a:blip>
          <a:stretch>
            <a:fillRect/>
          </a:stretch>
        </p:blipFill>
        <p:spPr>
          <a:xfrm>
            <a:off x="8515350" y="0"/>
            <a:ext cx="648125" cy="648125"/>
          </a:xfrm>
          <a:prstGeom prst="rect">
            <a:avLst/>
          </a:prstGeom>
          <a:noFill/>
          <a:ln>
            <a:noFill/>
          </a:ln>
        </p:spPr>
      </p:pic>
      <p:pic>
        <p:nvPicPr>
          <p:cNvPr id="300" name="Google Shape;300;p43"/>
          <p:cNvPicPr preferRelativeResize="0"/>
          <p:nvPr/>
        </p:nvPicPr>
        <p:blipFill>
          <a:blip r:embed="rId4">
            <a:alphaModFix amt="40000"/>
          </a:blip>
          <a:stretch>
            <a:fillRect/>
          </a:stretch>
        </p:blipFill>
        <p:spPr>
          <a:xfrm>
            <a:off x="0" y="0"/>
            <a:ext cx="9143999" cy="5143499"/>
          </a:xfrm>
          <a:prstGeom prst="rect">
            <a:avLst/>
          </a:prstGeom>
          <a:noFill/>
          <a:ln>
            <a:noFill/>
          </a:ln>
        </p:spPr>
      </p:pic>
      <p:sp>
        <p:nvSpPr>
          <p:cNvPr id="301" name="Google Shape;301;p4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LOGISTIC REGRESSION</a:t>
            </a:r>
            <a:endParaRPr b="1">
              <a:latin typeface="Times New Roman"/>
              <a:ea typeface="Times New Roman"/>
              <a:cs typeface="Times New Roman"/>
              <a:sym typeface="Times New Roman"/>
            </a:endParaRPr>
          </a:p>
        </p:txBody>
      </p:sp>
      <p:sp>
        <p:nvSpPr>
          <p:cNvPr id="302" name="Google Shape;302;p4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55600" lvl="0" marL="457200" rtl="0" algn="l">
              <a:lnSpc>
                <a:spcPct val="115000"/>
              </a:lnSpc>
              <a:spcBef>
                <a:spcPts val="800"/>
              </a:spcBef>
              <a:spcAft>
                <a:spcPts val="0"/>
              </a:spcAft>
              <a:buSzPts val="2000"/>
              <a:buFont typeface="Times New Roman"/>
              <a:buChar char="•"/>
            </a:pPr>
            <a:r>
              <a:rPr lang="en" sz="2000">
                <a:latin typeface="Times New Roman"/>
                <a:ea typeface="Times New Roman"/>
                <a:cs typeface="Times New Roman"/>
                <a:sym typeface="Times New Roman"/>
              </a:rPr>
              <a:t>Logistic Regression is used for binary classification, predicting outcomes as 0 or 1 by modeling probabilities with a logistic function. </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It assumes a linear relationship between predictors and the log odds of the outcome. Parameters are optimized through methods like maximum likelihood or gradient descent. </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This method handles multicollinearity and is suitable for large datasets, less prone to overfitting than complex models. It's effective when relationships between predictors and outcomes are linear, requiring sufficient data for accurate predictions.</a:t>
            </a:r>
            <a:endParaRPr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6"/>
          <p:cNvPicPr preferRelativeResize="0"/>
          <p:nvPr/>
        </p:nvPicPr>
        <p:blipFill>
          <a:blip r:embed="rId3">
            <a:alphaModFix/>
          </a:blip>
          <a:stretch>
            <a:fillRect/>
          </a:stretch>
        </p:blipFill>
        <p:spPr>
          <a:xfrm>
            <a:off x="8495875" y="0"/>
            <a:ext cx="648125" cy="648125"/>
          </a:xfrm>
          <a:prstGeom prst="rect">
            <a:avLst/>
          </a:prstGeom>
          <a:noFill/>
          <a:ln>
            <a:noFill/>
          </a:ln>
        </p:spPr>
      </p:pic>
      <p:pic>
        <p:nvPicPr>
          <p:cNvPr id="137" name="Google Shape;137;p26"/>
          <p:cNvPicPr preferRelativeResize="0"/>
          <p:nvPr/>
        </p:nvPicPr>
        <p:blipFill>
          <a:blip r:embed="rId4">
            <a:alphaModFix amt="42000"/>
          </a:blip>
          <a:stretch>
            <a:fillRect/>
          </a:stretch>
        </p:blipFill>
        <p:spPr>
          <a:xfrm>
            <a:off x="0" y="0"/>
            <a:ext cx="9144000" cy="5143500"/>
          </a:xfrm>
          <a:prstGeom prst="rect">
            <a:avLst/>
          </a:prstGeom>
          <a:noFill/>
          <a:ln>
            <a:noFill/>
          </a:ln>
        </p:spPr>
      </p:pic>
      <p:sp>
        <p:nvSpPr>
          <p:cNvPr id="138" name="Google Shape;138;p26"/>
          <p:cNvSpPr txBox="1"/>
          <p:nvPr>
            <p:ph type="ctrTitle"/>
          </p:nvPr>
        </p:nvSpPr>
        <p:spPr>
          <a:xfrm>
            <a:off x="1201700" y="301574"/>
            <a:ext cx="6858000" cy="91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OBJECTIVES</a:t>
            </a:r>
            <a:endParaRPr b="1">
              <a:latin typeface="Times New Roman"/>
              <a:ea typeface="Times New Roman"/>
              <a:cs typeface="Times New Roman"/>
              <a:sym typeface="Times New Roman"/>
            </a:endParaRPr>
          </a:p>
        </p:txBody>
      </p:sp>
      <p:sp>
        <p:nvSpPr>
          <p:cNvPr id="139" name="Google Shape;139;p26"/>
          <p:cNvSpPr txBox="1"/>
          <p:nvPr>
            <p:ph idx="1" type="subTitle"/>
          </p:nvPr>
        </p:nvSpPr>
        <p:spPr>
          <a:xfrm>
            <a:off x="1037325" y="1409776"/>
            <a:ext cx="6858000" cy="3245100"/>
          </a:xfrm>
          <a:prstGeom prst="rect">
            <a:avLst/>
          </a:prstGeom>
        </p:spPr>
        <p:txBody>
          <a:bodyPr anchorCtr="0" anchor="t" bIns="34275" lIns="68575" spcFirstLastPara="1" rIns="68575" wrap="square" tIns="34275">
            <a:normAutofit/>
          </a:bodyPr>
          <a:lstStyle/>
          <a:p>
            <a:pPr indent="-349250" lvl="0" marL="457200" rtl="0" algn="l">
              <a:lnSpc>
                <a:spcPct val="115000"/>
              </a:lnSpc>
              <a:spcBef>
                <a:spcPts val="800"/>
              </a:spcBef>
              <a:spcAft>
                <a:spcPts val="0"/>
              </a:spcAft>
              <a:buSzPts val="1900"/>
              <a:buFont typeface="Times New Roman"/>
              <a:buChar char="●"/>
            </a:pPr>
            <a:r>
              <a:rPr b="1" lang="en" sz="1900">
                <a:latin typeface="Times New Roman"/>
                <a:ea typeface="Times New Roman"/>
                <a:cs typeface="Times New Roman"/>
                <a:sym typeface="Times New Roman"/>
              </a:rPr>
              <a:t>Churn in Telecom Industry</a:t>
            </a:r>
            <a:endParaRPr b="1"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Mission and Vision of Churn Prediction</a:t>
            </a:r>
            <a:endParaRPr b="1"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Goals of Churn Prediction</a:t>
            </a:r>
            <a:endParaRPr b="1"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Challenges in Churn Prediction</a:t>
            </a:r>
            <a:endParaRPr b="1"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Milestones</a:t>
            </a:r>
            <a:endParaRPr b="1"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Data Preprocessing Steps</a:t>
            </a:r>
            <a:endParaRPr b="1"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Machine  learning Model Building</a:t>
            </a:r>
            <a:endParaRPr b="1"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Hyperparameter Tuning and ROC Curves</a:t>
            </a:r>
            <a:endParaRPr b="1"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Conclusion</a:t>
            </a:r>
            <a:endParaRPr b="1" sz="19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t>LOGISTIC REGRESSION</a:t>
            </a:r>
            <a:endParaRPr b="1"/>
          </a:p>
        </p:txBody>
      </p:sp>
      <p:sp>
        <p:nvSpPr>
          <p:cNvPr id="308" name="Google Shape;308;p4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09" name="Google Shape;309;p44"/>
          <p:cNvPicPr preferRelativeResize="0"/>
          <p:nvPr/>
        </p:nvPicPr>
        <p:blipFill rotWithShape="1">
          <a:blip r:embed="rId3">
            <a:alphaModFix/>
          </a:blip>
          <a:srcRect b="8996" l="4757" r="5653" t="24064"/>
          <a:stretch/>
        </p:blipFill>
        <p:spPr>
          <a:xfrm>
            <a:off x="434350" y="1318625"/>
            <a:ext cx="8191499" cy="3364575"/>
          </a:xfrm>
          <a:prstGeom prst="rect">
            <a:avLst/>
          </a:prstGeom>
          <a:noFill/>
          <a:ln>
            <a:noFill/>
          </a:ln>
        </p:spPr>
      </p:pic>
      <p:pic>
        <p:nvPicPr>
          <p:cNvPr id="310" name="Google Shape;310;p44"/>
          <p:cNvPicPr preferRelativeResize="0"/>
          <p:nvPr/>
        </p:nvPicPr>
        <p:blipFill>
          <a:blip r:embed="rId4">
            <a:alphaModFix/>
          </a:blip>
          <a:stretch>
            <a:fillRect/>
          </a:stretch>
        </p:blipFill>
        <p:spPr>
          <a:xfrm>
            <a:off x="8403775" y="0"/>
            <a:ext cx="648125" cy="648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t>LOGISTIC REGRESSION</a:t>
            </a:r>
            <a:endParaRPr b="1"/>
          </a:p>
        </p:txBody>
      </p:sp>
      <p:sp>
        <p:nvSpPr>
          <p:cNvPr id="316" name="Google Shape;316;p4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17" name="Google Shape;317;p45"/>
          <p:cNvPicPr preferRelativeResize="0"/>
          <p:nvPr/>
        </p:nvPicPr>
        <p:blipFill>
          <a:blip r:embed="rId3">
            <a:alphaModFix/>
          </a:blip>
          <a:stretch>
            <a:fillRect/>
          </a:stretch>
        </p:blipFill>
        <p:spPr>
          <a:xfrm>
            <a:off x="290513" y="1268038"/>
            <a:ext cx="8562975" cy="3648075"/>
          </a:xfrm>
          <a:prstGeom prst="rect">
            <a:avLst/>
          </a:prstGeom>
          <a:noFill/>
          <a:ln>
            <a:noFill/>
          </a:ln>
        </p:spPr>
      </p:pic>
      <p:pic>
        <p:nvPicPr>
          <p:cNvPr id="318" name="Google Shape;318;p45"/>
          <p:cNvPicPr preferRelativeResize="0"/>
          <p:nvPr/>
        </p:nvPicPr>
        <p:blipFill>
          <a:blip r:embed="rId4">
            <a:alphaModFix/>
          </a:blip>
          <a:stretch>
            <a:fillRect/>
          </a:stretch>
        </p:blipFill>
        <p:spPr>
          <a:xfrm>
            <a:off x="8403775" y="0"/>
            <a:ext cx="648125" cy="648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t>LOGISTIC REGRESSION OUTPUT</a:t>
            </a:r>
            <a:endParaRPr b="1"/>
          </a:p>
        </p:txBody>
      </p:sp>
      <p:sp>
        <p:nvSpPr>
          <p:cNvPr id="324" name="Google Shape;324;p4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25" name="Google Shape;325;p46"/>
          <p:cNvPicPr preferRelativeResize="0"/>
          <p:nvPr/>
        </p:nvPicPr>
        <p:blipFill>
          <a:blip r:embed="rId3">
            <a:alphaModFix/>
          </a:blip>
          <a:stretch>
            <a:fillRect/>
          </a:stretch>
        </p:blipFill>
        <p:spPr>
          <a:xfrm>
            <a:off x="628649" y="1289651"/>
            <a:ext cx="8049350" cy="3342974"/>
          </a:xfrm>
          <a:prstGeom prst="rect">
            <a:avLst/>
          </a:prstGeom>
          <a:noFill/>
          <a:ln>
            <a:noFill/>
          </a:ln>
        </p:spPr>
      </p:pic>
      <p:pic>
        <p:nvPicPr>
          <p:cNvPr id="326" name="Google Shape;326;p46"/>
          <p:cNvPicPr preferRelativeResize="0"/>
          <p:nvPr/>
        </p:nvPicPr>
        <p:blipFill>
          <a:blip r:embed="rId4">
            <a:alphaModFix/>
          </a:blip>
          <a:stretch>
            <a:fillRect/>
          </a:stretch>
        </p:blipFill>
        <p:spPr>
          <a:xfrm>
            <a:off x="8403775" y="0"/>
            <a:ext cx="648125" cy="648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7"/>
          <p:cNvPicPr preferRelativeResize="0"/>
          <p:nvPr/>
        </p:nvPicPr>
        <p:blipFill>
          <a:blip r:embed="rId3">
            <a:alphaModFix/>
          </a:blip>
          <a:stretch>
            <a:fillRect/>
          </a:stretch>
        </p:blipFill>
        <p:spPr>
          <a:xfrm>
            <a:off x="8515350" y="0"/>
            <a:ext cx="648125" cy="648125"/>
          </a:xfrm>
          <a:prstGeom prst="rect">
            <a:avLst/>
          </a:prstGeom>
          <a:noFill/>
          <a:ln>
            <a:noFill/>
          </a:ln>
        </p:spPr>
      </p:pic>
      <p:pic>
        <p:nvPicPr>
          <p:cNvPr id="332" name="Google Shape;332;p47"/>
          <p:cNvPicPr preferRelativeResize="0"/>
          <p:nvPr/>
        </p:nvPicPr>
        <p:blipFill>
          <a:blip r:embed="rId4">
            <a:alphaModFix amt="32000"/>
          </a:blip>
          <a:stretch>
            <a:fillRect/>
          </a:stretch>
        </p:blipFill>
        <p:spPr>
          <a:xfrm>
            <a:off x="4060" y="0"/>
            <a:ext cx="9135880" cy="5143500"/>
          </a:xfrm>
          <a:prstGeom prst="rect">
            <a:avLst/>
          </a:prstGeom>
          <a:noFill/>
          <a:ln>
            <a:noFill/>
          </a:ln>
        </p:spPr>
      </p:pic>
      <p:sp>
        <p:nvSpPr>
          <p:cNvPr id="333" name="Google Shape;333;p47"/>
          <p:cNvSpPr txBox="1"/>
          <p:nvPr>
            <p:ph idx="1" type="body"/>
          </p:nvPr>
        </p:nvSpPr>
        <p:spPr>
          <a:xfrm>
            <a:off x="628650" y="1413875"/>
            <a:ext cx="7886700" cy="3117600"/>
          </a:xfrm>
          <a:prstGeom prst="rect">
            <a:avLst/>
          </a:prstGeom>
        </p:spPr>
        <p:txBody>
          <a:bodyPr anchorCtr="0" anchor="t" bIns="34275" lIns="68575" spcFirstLastPara="1" rIns="68575" wrap="square" tIns="34275">
            <a:normAutofit/>
          </a:bodyPr>
          <a:lstStyle/>
          <a:p>
            <a:pPr indent="0" lvl="0" marL="0" rtl="0" algn="l">
              <a:lnSpc>
                <a:spcPct val="115000"/>
              </a:lnSpc>
              <a:spcBef>
                <a:spcPts val="800"/>
              </a:spcBef>
              <a:spcAft>
                <a:spcPts val="0"/>
              </a:spcAft>
              <a:buNone/>
            </a:pPr>
            <a:r>
              <a:rPr lang="en" sz="2400">
                <a:latin typeface="Times New Roman"/>
                <a:ea typeface="Times New Roman"/>
                <a:cs typeface="Times New Roman"/>
                <a:sym typeface="Times New Roman"/>
              </a:rPr>
              <a:t>Hyperparameter tuning is a machine learning process that involves finding the best values for a learning algorithm's hyperparameters to optimize</a:t>
            </a:r>
            <a:r>
              <a:rPr lang="en" sz="2400">
                <a:latin typeface="Times New Roman"/>
                <a:ea typeface="Times New Roman"/>
                <a:cs typeface="Times New Roman"/>
                <a:sym typeface="Times New Roman"/>
              </a:rPr>
              <a:t> </a:t>
            </a:r>
            <a:r>
              <a:rPr lang="en" sz="2400">
                <a:latin typeface="Times New Roman"/>
                <a:ea typeface="Times New Roman"/>
                <a:cs typeface="Times New Roman"/>
                <a:sym typeface="Times New Roman"/>
              </a:rPr>
              <a:t>model performance.</a:t>
            </a:r>
            <a:endParaRPr sz="24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lang="en" sz="2400">
                <a:latin typeface="Times New Roman"/>
                <a:ea typeface="Times New Roman"/>
                <a:cs typeface="Times New Roman"/>
                <a:sym typeface="Times New Roman"/>
              </a:rPr>
              <a:t>Hyperparameter tuning can help ensure that a model performs well and produces the best possible results</a:t>
            </a:r>
            <a:endParaRPr sz="2400">
              <a:latin typeface="Times New Roman"/>
              <a:ea typeface="Times New Roman"/>
              <a:cs typeface="Times New Roman"/>
              <a:sym typeface="Times New Roman"/>
            </a:endParaRPr>
          </a:p>
        </p:txBody>
      </p:sp>
      <p:sp>
        <p:nvSpPr>
          <p:cNvPr id="334" name="Google Shape;334;p4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HYPERPARAMETER TUNING</a:t>
            </a:r>
            <a:endParaRPr b="1">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RANDOM FOREST</a:t>
            </a:r>
            <a:endParaRPr b="1">
              <a:latin typeface="Times New Roman"/>
              <a:ea typeface="Times New Roman"/>
              <a:cs typeface="Times New Roman"/>
              <a:sym typeface="Times New Roman"/>
            </a:endParaRPr>
          </a:p>
        </p:txBody>
      </p:sp>
      <p:sp>
        <p:nvSpPr>
          <p:cNvPr id="340" name="Google Shape;340;p4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41" name="Google Shape;341;p48"/>
          <p:cNvPicPr preferRelativeResize="0"/>
          <p:nvPr/>
        </p:nvPicPr>
        <p:blipFill>
          <a:blip r:embed="rId3">
            <a:alphaModFix/>
          </a:blip>
          <a:stretch>
            <a:fillRect/>
          </a:stretch>
        </p:blipFill>
        <p:spPr>
          <a:xfrm>
            <a:off x="420013" y="1117838"/>
            <a:ext cx="8303974" cy="3766167"/>
          </a:xfrm>
          <a:prstGeom prst="rect">
            <a:avLst/>
          </a:prstGeom>
          <a:noFill/>
          <a:ln>
            <a:noFill/>
          </a:ln>
        </p:spPr>
      </p:pic>
      <p:pic>
        <p:nvPicPr>
          <p:cNvPr id="342" name="Google Shape;342;p48"/>
          <p:cNvPicPr preferRelativeResize="0"/>
          <p:nvPr/>
        </p:nvPicPr>
        <p:blipFill>
          <a:blip r:embed="rId4">
            <a:alphaModFix/>
          </a:blip>
          <a:stretch>
            <a:fillRect/>
          </a:stretch>
        </p:blipFill>
        <p:spPr>
          <a:xfrm>
            <a:off x="8403775" y="0"/>
            <a:ext cx="648125" cy="648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RANDOM FOREST OUTPUT:</a:t>
            </a:r>
            <a:endParaRPr b="1">
              <a:latin typeface="Times New Roman"/>
              <a:ea typeface="Times New Roman"/>
              <a:cs typeface="Times New Roman"/>
              <a:sym typeface="Times New Roman"/>
            </a:endParaRPr>
          </a:p>
        </p:txBody>
      </p:sp>
      <p:sp>
        <p:nvSpPr>
          <p:cNvPr id="348" name="Google Shape;348;p4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latin typeface="Times New Roman"/>
                <a:ea typeface="Times New Roman"/>
                <a:cs typeface="Times New Roman"/>
                <a:sym typeface="Times New Roman"/>
              </a:rPr>
              <a:t>Here is the output of Random Forest Model</a:t>
            </a:r>
            <a:endParaRPr>
              <a:latin typeface="Times New Roman"/>
              <a:ea typeface="Times New Roman"/>
              <a:cs typeface="Times New Roman"/>
              <a:sym typeface="Times New Roman"/>
            </a:endParaRPr>
          </a:p>
        </p:txBody>
      </p:sp>
      <p:pic>
        <p:nvPicPr>
          <p:cNvPr id="349" name="Google Shape;349;p49"/>
          <p:cNvPicPr preferRelativeResize="0"/>
          <p:nvPr/>
        </p:nvPicPr>
        <p:blipFill>
          <a:blip r:embed="rId3">
            <a:alphaModFix/>
          </a:blip>
          <a:stretch>
            <a:fillRect/>
          </a:stretch>
        </p:blipFill>
        <p:spPr>
          <a:xfrm>
            <a:off x="338350" y="2222125"/>
            <a:ext cx="8467300" cy="1951950"/>
          </a:xfrm>
          <a:prstGeom prst="rect">
            <a:avLst/>
          </a:prstGeom>
          <a:noFill/>
          <a:ln>
            <a:noFill/>
          </a:ln>
        </p:spPr>
      </p:pic>
      <p:pic>
        <p:nvPicPr>
          <p:cNvPr id="350" name="Google Shape;350;p49"/>
          <p:cNvPicPr preferRelativeResize="0"/>
          <p:nvPr/>
        </p:nvPicPr>
        <p:blipFill>
          <a:blip r:embed="rId4">
            <a:alphaModFix/>
          </a:blip>
          <a:stretch>
            <a:fillRect/>
          </a:stretch>
        </p:blipFill>
        <p:spPr>
          <a:xfrm>
            <a:off x="8495875" y="0"/>
            <a:ext cx="648125" cy="648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DECISION TREE</a:t>
            </a:r>
            <a:endParaRPr b="1">
              <a:latin typeface="Times New Roman"/>
              <a:ea typeface="Times New Roman"/>
              <a:cs typeface="Times New Roman"/>
              <a:sym typeface="Times New Roman"/>
            </a:endParaRPr>
          </a:p>
        </p:txBody>
      </p:sp>
      <p:sp>
        <p:nvSpPr>
          <p:cNvPr id="356" name="Google Shape;356;p5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57" name="Google Shape;357;p50"/>
          <p:cNvPicPr preferRelativeResize="0"/>
          <p:nvPr/>
        </p:nvPicPr>
        <p:blipFill rotWithShape="1">
          <a:blip r:embed="rId3">
            <a:alphaModFix/>
          </a:blip>
          <a:srcRect b="0" l="0" r="13763" t="10602"/>
          <a:stretch/>
        </p:blipFill>
        <p:spPr>
          <a:xfrm>
            <a:off x="628650" y="1181000"/>
            <a:ext cx="7832100" cy="3639826"/>
          </a:xfrm>
          <a:prstGeom prst="rect">
            <a:avLst/>
          </a:prstGeom>
          <a:noFill/>
          <a:ln>
            <a:noFill/>
          </a:ln>
        </p:spPr>
      </p:pic>
      <p:pic>
        <p:nvPicPr>
          <p:cNvPr id="358" name="Google Shape;358;p50"/>
          <p:cNvPicPr preferRelativeResize="0"/>
          <p:nvPr/>
        </p:nvPicPr>
        <p:blipFill>
          <a:blip r:embed="rId4">
            <a:alphaModFix/>
          </a:blip>
          <a:stretch>
            <a:fillRect/>
          </a:stretch>
        </p:blipFill>
        <p:spPr>
          <a:xfrm>
            <a:off x="8515350" y="0"/>
            <a:ext cx="648125" cy="648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DECISION TREE </a:t>
            </a:r>
            <a:r>
              <a:rPr b="1" lang="en">
                <a:latin typeface="Times New Roman"/>
                <a:ea typeface="Times New Roman"/>
                <a:cs typeface="Times New Roman"/>
                <a:sym typeface="Times New Roman"/>
              </a:rPr>
              <a:t>OUTPUT:</a:t>
            </a:r>
            <a:endParaRPr/>
          </a:p>
        </p:txBody>
      </p:sp>
      <p:sp>
        <p:nvSpPr>
          <p:cNvPr id="364" name="Google Shape;364;p5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latin typeface="Times New Roman"/>
                <a:ea typeface="Times New Roman"/>
                <a:cs typeface="Times New Roman"/>
                <a:sym typeface="Times New Roman"/>
              </a:rPr>
              <a:t>Here is the output of Decision Tree Model</a:t>
            </a:r>
            <a:endParaRPr/>
          </a:p>
        </p:txBody>
      </p:sp>
      <p:pic>
        <p:nvPicPr>
          <p:cNvPr id="365" name="Google Shape;365;p51"/>
          <p:cNvPicPr preferRelativeResize="0"/>
          <p:nvPr/>
        </p:nvPicPr>
        <p:blipFill>
          <a:blip r:embed="rId3">
            <a:alphaModFix/>
          </a:blip>
          <a:stretch>
            <a:fillRect/>
          </a:stretch>
        </p:blipFill>
        <p:spPr>
          <a:xfrm>
            <a:off x="195575" y="2109325"/>
            <a:ext cx="8752851" cy="2523300"/>
          </a:xfrm>
          <a:prstGeom prst="rect">
            <a:avLst/>
          </a:prstGeom>
          <a:noFill/>
          <a:ln>
            <a:noFill/>
          </a:ln>
        </p:spPr>
      </p:pic>
      <p:pic>
        <p:nvPicPr>
          <p:cNvPr id="366" name="Google Shape;366;p51"/>
          <p:cNvPicPr preferRelativeResize="0"/>
          <p:nvPr/>
        </p:nvPicPr>
        <p:blipFill>
          <a:blip r:embed="rId4">
            <a:alphaModFix/>
          </a:blip>
          <a:stretch>
            <a:fillRect/>
          </a:stretch>
        </p:blipFill>
        <p:spPr>
          <a:xfrm>
            <a:off x="8403775" y="0"/>
            <a:ext cx="648125" cy="648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LOGISTIC REGRESSION</a:t>
            </a:r>
            <a:endParaRPr b="1">
              <a:latin typeface="Times New Roman"/>
              <a:ea typeface="Times New Roman"/>
              <a:cs typeface="Times New Roman"/>
              <a:sym typeface="Times New Roman"/>
            </a:endParaRPr>
          </a:p>
        </p:txBody>
      </p:sp>
      <p:sp>
        <p:nvSpPr>
          <p:cNvPr id="372" name="Google Shape;372;p5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73" name="Google Shape;373;p52"/>
          <p:cNvPicPr preferRelativeResize="0"/>
          <p:nvPr/>
        </p:nvPicPr>
        <p:blipFill rotWithShape="1">
          <a:blip r:embed="rId3">
            <a:alphaModFix/>
          </a:blip>
          <a:srcRect b="0" l="0" r="10249" t="0"/>
          <a:stretch/>
        </p:blipFill>
        <p:spPr>
          <a:xfrm>
            <a:off x="539750" y="1268050"/>
            <a:ext cx="8206750" cy="3615050"/>
          </a:xfrm>
          <a:prstGeom prst="rect">
            <a:avLst/>
          </a:prstGeom>
          <a:noFill/>
          <a:ln>
            <a:noFill/>
          </a:ln>
        </p:spPr>
      </p:pic>
      <p:pic>
        <p:nvPicPr>
          <p:cNvPr id="374" name="Google Shape;374;p52"/>
          <p:cNvPicPr preferRelativeResize="0"/>
          <p:nvPr/>
        </p:nvPicPr>
        <p:blipFill>
          <a:blip r:embed="rId4">
            <a:alphaModFix/>
          </a:blip>
          <a:stretch>
            <a:fillRect/>
          </a:stretch>
        </p:blipFill>
        <p:spPr>
          <a:xfrm>
            <a:off x="8403775" y="0"/>
            <a:ext cx="648125" cy="648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LOGISTIC REGRESSION</a:t>
            </a:r>
            <a:r>
              <a:rPr b="1" lang="en">
                <a:latin typeface="Times New Roman"/>
                <a:ea typeface="Times New Roman"/>
                <a:cs typeface="Times New Roman"/>
                <a:sym typeface="Times New Roman"/>
              </a:rPr>
              <a:t> OUTPUT:</a:t>
            </a:r>
            <a:endParaRPr/>
          </a:p>
        </p:txBody>
      </p:sp>
      <p:sp>
        <p:nvSpPr>
          <p:cNvPr id="380" name="Google Shape;380;p5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latin typeface="Times New Roman"/>
                <a:ea typeface="Times New Roman"/>
                <a:cs typeface="Times New Roman"/>
                <a:sym typeface="Times New Roman"/>
              </a:rPr>
              <a:t>Here is the output of Logistic Regression Model</a:t>
            </a:r>
            <a:endParaRPr/>
          </a:p>
        </p:txBody>
      </p:sp>
      <p:pic>
        <p:nvPicPr>
          <p:cNvPr id="381" name="Google Shape;381;p53"/>
          <p:cNvPicPr preferRelativeResize="0"/>
          <p:nvPr/>
        </p:nvPicPr>
        <p:blipFill rotWithShape="1">
          <a:blip r:embed="rId3">
            <a:alphaModFix/>
          </a:blip>
          <a:srcRect b="0" l="0" r="5678" t="0"/>
          <a:stretch/>
        </p:blipFill>
        <p:spPr>
          <a:xfrm>
            <a:off x="376238" y="2019300"/>
            <a:ext cx="8391525" cy="2781300"/>
          </a:xfrm>
          <a:prstGeom prst="rect">
            <a:avLst/>
          </a:prstGeom>
          <a:noFill/>
          <a:ln>
            <a:noFill/>
          </a:ln>
        </p:spPr>
      </p:pic>
      <p:pic>
        <p:nvPicPr>
          <p:cNvPr id="382" name="Google Shape;382;p53"/>
          <p:cNvPicPr preferRelativeResize="0"/>
          <p:nvPr/>
        </p:nvPicPr>
        <p:blipFill>
          <a:blip r:embed="rId4">
            <a:alphaModFix/>
          </a:blip>
          <a:stretch>
            <a:fillRect/>
          </a:stretch>
        </p:blipFill>
        <p:spPr>
          <a:xfrm>
            <a:off x="8403775" y="0"/>
            <a:ext cx="648125" cy="648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7"/>
          <p:cNvPicPr preferRelativeResize="0"/>
          <p:nvPr/>
        </p:nvPicPr>
        <p:blipFill>
          <a:blip r:embed="rId3">
            <a:alphaModFix/>
          </a:blip>
          <a:stretch>
            <a:fillRect/>
          </a:stretch>
        </p:blipFill>
        <p:spPr>
          <a:xfrm>
            <a:off x="8495875" y="0"/>
            <a:ext cx="648125" cy="648125"/>
          </a:xfrm>
          <a:prstGeom prst="rect">
            <a:avLst/>
          </a:prstGeom>
          <a:noFill/>
          <a:ln>
            <a:noFill/>
          </a:ln>
        </p:spPr>
      </p:pic>
      <p:pic>
        <p:nvPicPr>
          <p:cNvPr id="145" name="Google Shape;145;p27"/>
          <p:cNvPicPr preferRelativeResize="0"/>
          <p:nvPr/>
        </p:nvPicPr>
        <p:blipFill rotWithShape="1">
          <a:blip r:embed="rId4">
            <a:alphaModFix amt="50000"/>
          </a:blip>
          <a:srcRect b="0" l="0" r="0" t="0"/>
          <a:stretch/>
        </p:blipFill>
        <p:spPr>
          <a:xfrm>
            <a:off x="1" y="1"/>
            <a:ext cx="9144000" cy="5143500"/>
          </a:xfrm>
          <a:prstGeom prst="rect">
            <a:avLst/>
          </a:prstGeom>
          <a:noFill/>
          <a:ln>
            <a:noFill/>
          </a:ln>
        </p:spPr>
      </p:pic>
      <p:sp>
        <p:nvSpPr>
          <p:cNvPr id="146" name="Google Shape;146;p27"/>
          <p:cNvSpPr txBox="1"/>
          <p:nvPr>
            <p:ph type="ctrTitle"/>
          </p:nvPr>
        </p:nvSpPr>
        <p:spPr>
          <a:xfrm>
            <a:off x="1143000" y="69209"/>
            <a:ext cx="6858000" cy="62917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Times New Roman"/>
              <a:buNone/>
            </a:pPr>
            <a:r>
              <a:rPr b="1" lang="en" sz="3300">
                <a:latin typeface="Times New Roman"/>
                <a:ea typeface="Times New Roman"/>
                <a:cs typeface="Times New Roman"/>
                <a:sym typeface="Times New Roman"/>
              </a:rPr>
              <a:t>CHURN IN TELECOM INDUSTRY</a:t>
            </a:r>
            <a:endParaRPr b="1" sz="3300">
              <a:latin typeface="Times New Roman"/>
              <a:ea typeface="Times New Roman"/>
              <a:cs typeface="Times New Roman"/>
              <a:sym typeface="Times New Roman"/>
            </a:endParaRPr>
          </a:p>
        </p:txBody>
      </p:sp>
      <p:sp>
        <p:nvSpPr>
          <p:cNvPr id="147" name="Google Shape;147;p27"/>
          <p:cNvSpPr txBox="1"/>
          <p:nvPr>
            <p:ph idx="1" type="subTitle"/>
          </p:nvPr>
        </p:nvSpPr>
        <p:spPr>
          <a:xfrm>
            <a:off x="648050" y="1075888"/>
            <a:ext cx="7352951" cy="2867462"/>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dk1"/>
              </a:buClr>
              <a:buSzPts val="2100"/>
              <a:buNone/>
            </a:pPr>
            <a:r>
              <a:rPr lang="en" sz="2100">
                <a:latin typeface="Times New Roman"/>
                <a:ea typeface="Times New Roman"/>
                <a:cs typeface="Times New Roman"/>
                <a:sym typeface="Times New Roman"/>
              </a:rPr>
              <a:t>• Churn refers to the phenomenon where customers discontinue their service with a telecom provider, often switching to a competitor. </a:t>
            </a:r>
            <a:endParaRPr/>
          </a:p>
          <a:p>
            <a:pPr indent="0" lvl="0" marL="0" rtl="0" algn="l">
              <a:lnSpc>
                <a:spcPct val="150000"/>
              </a:lnSpc>
              <a:spcBef>
                <a:spcPts val="800"/>
              </a:spcBef>
              <a:spcAft>
                <a:spcPts val="0"/>
              </a:spcAft>
              <a:buClr>
                <a:schemeClr val="dk1"/>
              </a:buClr>
              <a:buSzPts val="2100"/>
              <a:buNone/>
            </a:pPr>
            <a:r>
              <a:rPr lang="en" sz="2100">
                <a:latin typeface="Times New Roman"/>
                <a:ea typeface="Times New Roman"/>
                <a:cs typeface="Times New Roman"/>
                <a:sym typeface="Times New Roman"/>
              </a:rPr>
              <a:t>• In a Telecom industry customers can choose from multiple service providers and actively switch from one operator to other. </a:t>
            </a:r>
            <a:endParaRPr/>
          </a:p>
          <a:p>
            <a:pPr indent="0" lvl="0" marL="0" rtl="0" algn="l">
              <a:lnSpc>
                <a:spcPct val="150000"/>
              </a:lnSpc>
              <a:spcBef>
                <a:spcPts val="800"/>
              </a:spcBef>
              <a:spcAft>
                <a:spcPts val="0"/>
              </a:spcAft>
              <a:buClr>
                <a:schemeClr val="dk1"/>
              </a:buClr>
              <a:buSzPts val="2100"/>
              <a:buNone/>
            </a:pPr>
            <a:r>
              <a:rPr lang="en" sz="2100">
                <a:latin typeface="Times New Roman"/>
                <a:ea typeface="Times New Roman"/>
                <a:cs typeface="Times New Roman"/>
                <a:sym typeface="Times New Roman"/>
              </a:rPr>
              <a:t>• In this highly competitive market the annual churn rate in telecommunication industry is 15-20%</a:t>
            </a:r>
            <a:endParaRPr sz="21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4"/>
          <p:cNvPicPr preferRelativeResize="0"/>
          <p:nvPr/>
        </p:nvPicPr>
        <p:blipFill>
          <a:blip r:embed="rId3">
            <a:alphaModFix/>
          </a:blip>
          <a:stretch>
            <a:fillRect/>
          </a:stretch>
        </p:blipFill>
        <p:spPr>
          <a:xfrm>
            <a:off x="8515350" y="0"/>
            <a:ext cx="648125" cy="648125"/>
          </a:xfrm>
          <a:prstGeom prst="rect">
            <a:avLst/>
          </a:prstGeom>
          <a:noFill/>
          <a:ln>
            <a:noFill/>
          </a:ln>
        </p:spPr>
      </p:pic>
      <p:pic>
        <p:nvPicPr>
          <p:cNvPr id="388" name="Google Shape;388;p54"/>
          <p:cNvPicPr preferRelativeResize="0"/>
          <p:nvPr/>
        </p:nvPicPr>
        <p:blipFill>
          <a:blip r:embed="rId4">
            <a:alphaModFix amt="40000"/>
          </a:blip>
          <a:stretch>
            <a:fillRect/>
          </a:stretch>
        </p:blipFill>
        <p:spPr>
          <a:xfrm>
            <a:off x="0" y="0"/>
            <a:ext cx="9144000" cy="5143500"/>
          </a:xfrm>
          <a:prstGeom prst="rect">
            <a:avLst/>
          </a:prstGeom>
          <a:noFill/>
          <a:ln>
            <a:noFill/>
          </a:ln>
        </p:spPr>
      </p:pic>
      <p:sp>
        <p:nvSpPr>
          <p:cNvPr id="389" name="Google Shape;389;p54"/>
          <p:cNvSpPr txBox="1"/>
          <p:nvPr>
            <p:ph type="title"/>
          </p:nvPr>
        </p:nvSpPr>
        <p:spPr>
          <a:xfrm>
            <a:off x="628650" y="273848"/>
            <a:ext cx="7886700" cy="682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lang="en">
                <a:latin typeface="Times New Roman"/>
                <a:ea typeface="Times New Roman"/>
                <a:cs typeface="Times New Roman"/>
                <a:sym typeface="Times New Roman"/>
              </a:rPr>
              <a:t>ROC CURVES</a:t>
            </a:r>
            <a:endParaRPr b="1">
              <a:latin typeface="Times New Roman"/>
              <a:ea typeface="Times New Roman"/>
              <a:cs typeface="Times New Roman"/>
              <a:sym typeface="Times New Roman"/>
            </a:endParaRPr>
          </a:p>
        </p:txBody>
      </p:sp>
      <p:sp>
        <p:nvSpPr>
          <p:cNvPr id="390" name="Google Shape;390;p54"/>
          <p:cNvSpPr txBox="1"/>
          <p:nvPr>
            <p:ph idx="1" type="body"/>
          </p:nvPr>
        </p:nvSpPr>
        <p:spPr>
          <a:xfrm>
            <a:off x="628650" y="1038100"/>
            <a:ext cx="7886700" cy="3933600"/>
          </a:xfrm>
          <a:prstGeom prst="rect">
            <a:avLst/>
          </a:prstGeom>
          <a:noFill/>
          <a:ln>
            <a:noFill/>
          </a:ln>
        </p:spPr>
        <p:txBody>
          <a:bodyPr anchorCtr="0" anchor="t" bIns="34275" lIns="68575" spcFirstLastPara="1" rIns="68575" wrap="square" tIns="34275">
            <a:normAutofit/>
          </a:bodyPr>
          <a:lstStyle/>
          <a:p>
            <a:pPr indent="-317500" lvl="0" marL="457200" rtl="0" algn="just">
              <a:lnSpc>
                <a:spcPct val="90000"/>
              </a:lnSpc>
              <a:spcBef>
                <a:spcPts val="0"/>
              </a:spcBef>
              <a:spcAft>
                <a:spcPts val="0"/>
              </a:spcAft>
              <a:buSzPts val="1400"/>
              <a:buFont typeface="Times New Roman"/>
              <a:buChar char="●"/>
            </a:pPr>
            <a:r>
              <a:rPr lang="en">
                <a:latin typeface="Times New Roman"/>
                <a:ea typeface="Times New Roman"/>
                <a:cs typeface="Times New Roman"/>
                <a:sym typeface="Times New Roman"/>
              </a:rPr>
              <a:t>ROC curves illustrate the performance of a classification model by</a:t>
            </a:r>
            <a:endParaRPr>
              <a:latin typeface="Times New Roman"/>
              <a:ea typeface="Times New Roman"/>
              <a:cs typeface="Times New Roman"/>
              <a:sym typeface="Times New Roman"/>
            </a:endParaRPr>
          </a:p>
          <a:p>
            <a:pPr indent="0" lvl="0" marL="457200" rtl="0" algn="just">
              <a:lnSpc>
                <a:spcPct val="90000"/>
              </a:lnSpc>
              <a:spcBef>
                <a:spcPts val="0"/>
              </a:spcBef>
              <a:spcAft>
                <a:spcPts val="0"/>
              </a:spcAft>
              <a:buNone/>
            </a:pPr>
            <a:r>
              <a:rPr lang="en">
                <a:latin typeface="Times New Roman"/>
                <a:ea typeface="Times New Roman"/>
                <a:cs typeface="Times New Roman"/>
                <a:sym typeface="Times New Roman"/>
              </a:rPr>
              <a:t>plotting the true positive rate against the false positive rate. They help in selecting the optimal threshold for classification.</a:t>
            </a:r>
            <a:endParaRPr>
              <a:latin typeface="Times New Roman"/>
              <a:ea typeface="Times New Roman"/>
              <a:cs typeface="Times New Roman"/>
              <a:sym typeface="Times New Roman"/>
            </a:endParaRPr>
          </a:p>
          <a:p>
            <a:pPr indent="0" lvl="0" marL="457200" rtl="0" algn="just">
              <a:lnSpc>
                <a:spcPct val="90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90000"/>
              </a:lnSpc>
              <a:spcBef>
                <a:spcPts val="0"/>
              </a:spcBef>
              <a:spcAft>
                <a:spcPts val="0"/>
              </a:spcAft>
              <a:buNone/>
            </a:pPr>
            <a:r>
              <a:rPr lang="en">
                <a:latin typeface="Times New Roman"/>
                <a:ea typeface="Times New Roman"/>
                <a:cs typeface="Times New Roman"/>
                <a:sym typeface="Times New Roman"/>
              </a:rPr>
              <a:t>Before Hyperparameter Tuning            After </a:t>
            </a:r>
            <a:r>
              <a:rPr lang="en">
                <a:latin typeface="Times New Roman"/>
                <a:ea typeface="Times New Roman"/>
                <a:cs typeface="Times New Roman"/>
                <a:sym typeface="Times New Roman"/>
              </a:rPr>
              <a:t>Hyperparameter Tuning</a:t>
            </a:r>
            <a:endParaRPr>
              <a:latin typeface="Times New Roman"/>
              <a:ea typeface="Times New Roman"/>
              <a:cs typeface="Times New Roman"/>
              <a:sym typeface="Times New Roman"/>
            </a:endParaRPr>
          </a:p>
          <a:p>
            <a:pPr indent="0" lvl="0" marL="0" rtl="0" algn="just">
              <a:lnSpc>
                <a:spcPct val="90000"/>
              </a:lnSpc>
              <a:spcBef>
                <a:spcPts val="0"/>
              </a:spcBef>
              <a:spcAft>
                <a:spcPts val="0"/>
              </a:spcAft>
              <a:buNone/>
            </a:pPr>
            <a:r>
              <a:t/>
            </a:r>
            <a:endParaRPr>
              <a:latin typeface="Times New Roman"/>
              <a:ea typeface="Times New Roman"/>
              <a:cs typeface="Times New Roman"/>
              <a:sym typeface="Times New Roman"/>
            </a:endParaRPr>
          </a:p>
        </p:txBody>
      </p:sp>
      <p:pic>
        <p:nvPicPr>
          <p:cNvPr id="391" name="Google Shape;391;p54"/>
          <p:cNvPicPr preferRelativeResize="0"/>
          <p:nvPr/>
        </p:nvPicPr>
        <p:blipFill>
          <a:blip r:embed="rId5">
            <a:alphaModFix/>
          </a:blip>
          <a:stretch>
            <a:fillRect/>
          </a:stretch>
        </p:blipFill>
        <p:spPr>
          <a:xfrm>
            <a:off x="859400" y="2571750"/>
            <a:ext cx="3091729" cy="2399950"/>
          </a:xfrm>
          <a:prstGeom prst="rect">
            <a:avLst/>
          </a:prstGeom>
          <a:noFill/>
          <a:ln>
            <a:noFill/>
          </a:ln>
        </p:spPr>
      </p:pic>
      <p:pic>
        <p:nvPicPr>
          <p:cNvPr id="392" name="Google Shape;392;p54"/>
          <p:cNvPicPr preferRelativeResize="0"/>
          <p:nvPr/>
        </p:nvPicPr>
        <p:blipFill>
          <a:blip r:embed="rId6">
            <a:alphaModFix/>
          </a:blip>
          <a:stretch>
            <a:fillRect/>
          </a:stretch>
        </p:blipFill>
        <p:spPr>
          <a:xfrm>
            <a:off x="5054125" y="2566513"/>
            <a:ext cx="3091726" cy="24104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98" name="Google Shape;398;p55"/>
          <p:cNvPicPr preferRelativeResize="0"/>
          <p:nvPr/>
        </p:nvPicPr>
        <p:blipFill>
          <a:blip r:embed="rId4">
            <a:alphaModFix/>
          </a:blip>
          <a:stretch>
            <a:fillRect/>
          </a:stretch>
        </p:blipFill>
        <p:spPr>
          <a:xfrm>
            <a:off x="8441625" y="0"/>
            <a:ext cx="610275" cy="495900"/>
          </a:xfrm>
          <a:prstGeom prst="rect">
            <a:avLst/>
          </a:prstGeom>
          <a:noFill/>
          <a:ln>
            <a:noFill/>
          </a:ln>
        </p:spPr>
      </p:pic>
      <p:sp>
        <p:nvSpPr>
          <p:cNvPr id="399" name="Google Shape;399;p55"/>
          <p:cNvSpPr txBox="1"/>
          <p:nvPr>
            <p:ph type="title"/>
          </p:nvPr>
        </p:nvSpPr>
        <p:spPr>
          <a:xfrm>
            <a:off x="628650" y="273850"/>
            <a:ext cx="49236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400" name="Google Shape;400;p55"/>
          <p:cNvSpPr txBox="1"/>
          <p:nvPr>
            <p:ph idx="1" type="body"/>
          </p:nvPr>
        </p:nvSpPr>
        <p:spPr>
          <a:xfrm>
            <a:off x="628650" y="1369225"/>
            <a:ext cx="4554300" cy="3263400"/>
          </a:xfrm>
          <a:prstGeom prst="rect">
            <a:avLst/>
          </a:prstGeom>
        </p:spPr>
        <p:txBody>
          <a:bodyPr anchorCtr="0" anchor="t" bIns="34275" lIns="68575" spcFirstLastPara="1" rIns="68575" wrap="square" tIns="34275">
            <a:normAutofit fontScale="77500"/>
          </a:bodyPr>
          <a:lstStyle/>
          <a:p>
            <a:pPr indent="0" lvl="0" marL="0" rtl="0" algn="just">
              <a:lnSpc>
                <a:spcPct val="150000"/>
              </a:lnSpc>
              <a:spcBef>
                <a:spcPts val="1200"/>
              </a:spcBef>
              <a:spcAft>
                <a:spcPts val="0"/>
              </a:spcAft>
              <a:buClr>
                <a:schemeClr val="dk1"/>
              </a:buClr>
              <a:buSzPct val="50000"/>
              <a:buFont typeface="Arial"/>
              <a:buNone/>
            </a:pPr>
            <a:r>
              <a:rPr lang="en" sz="2200">
                <a:latin typeface="Times New Roman"/>
                <a:ea typeface="Times New Roman"/>
                <a:cs typeface="Times New Roman"/>
                <a:sym typeface="Times New Roman"/>
              </a:rPr>
              <a:t>The telecom churn prediction project demonstrates the power of machine learning in identifying customers at risk of leaving a telecommunications service. By leveraging historical data and applying advanced predictive modeling techniques, we can gain valuable insights into the factors driving customer churn and proactively address them.</a:t>
            </a:r>
            <a:endParaRPr sz="2200">
              <a:latin typeface="Times New Roman"/>
              <a:ea typeface="Times New Roman"/>
              <a:cs typeface="Times New Roman"/>
              <a:sym typeface="Times New Roman"/>
            </a:endParaRPr>
          </a:p>
          <a:p>
            <a:pPr indent="0" lvl="0" marL="0" rtl="0" algn="just">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8403775" y="0"/>
            <a:ext cx="648125" cy="648125"/>
          </a:xfrm>
          <a:prstGeom prst="rect">
            <a:avLst/>
          </a:prstGeom>
          <a:noFill/>
          <a:ln>
            <a:noFill/>
          </a:ln>
        </p:spPr>
      </p:pic>
      <p:pic>
        <p:nvPicPr>
          <p:cNvPr id="153" name="Google Shape;153;p28"/>
          <p:cNvPicPr preferRelativeResize="0"/>
          <p:nvPr/>
        </p:nvPicPr>
        <p:blipFill>
          <a:blip r:embed="rId4">
            <a:alphaModFix amt="46000"/>
          </a:blip>
          <a:stretch>
            <a:fillRect/>
          </a:stretch>
        </p:blipFill>
        <p:spPr>
          <a:xfrm>
            <a:off x="0" y="0"/>
            <a:ext cx="9144000" cy="5143500"/>
          </a:xfrm>
          <a:prstGeom prst="rect">
            <a:avLst/>
          </a:prstGeom>
          <a:noFill/>
          <a:ln>
            <a:noFill/>
          </a:ln>
        </p:spPr>
      </p:pic>
      <p:sp>
        <p:nvSpPr>
          <p:cNvPr id="154" name="Google Shape;154;p28"/>
          <p:cNvSpPr txBox="1"/>
          <p:nvPr>
            <p:ph type="title"/>
          </p:nvPr>
        </p:nvSpPr>
        <p:spPr>
          <a:xfrm>
            <a:off x="628650" y="273850"/>
            <a:ext cx="4707900" cy="770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Times New Roman"/>
              <a:buNone/>
            </a:pPr>
            <a:r>
              <a:rPr b="1" lang="en" sz="2100">
                <a:latin typeface="Times New Roman"/>
                <a:ea typeface="Times New Roman"/>
                <a:cs typeface="Times New Roman"/>
                <a:sym typeface="Times New Roman"/>
              </a:rPr>
              <a:t>MISSION OF CHURN PREDICTION</a:t>
            </a:r>
            <a:endParaRPr b="1" sz="2100">
              <a:latin typeface="Times New Roman"/>
              <a:ea typeface="Times New Roman"/>
              <a:cs typeface="Times New Roman"/>
              <a:sym typeface="Times New Roman"/>
            </a:endParaRPr>
          </a:p>
        </p:txBody>
      </p:sp>
      <p:sp>
        <p:nvSpPr>
          <p:cNvPr id="155" name="Google Shape;155;p28"/>
          <p:cNvSpPr txBox="1"/>
          <p:nvPr>
            <p:ph idx="1" type="body"/>
          </p:nvPr>
        </p:nvSpPr>
        <p:spPr>
          <a:xfrm>
            <a:off x="628650" y="1043950"/>
            <a:ext cx="4707900" cy="3588900"/>
          </a:xfrm>
          <a:prstGeom prst="rect">
            <a:avLst/>
          </a:prstGeom>
          <a:noFill/>
          <a:ln>
            <a:noFill/>
          </a:ln>
        </p:spPr>
        <p:txBody>
          <a:bodyPr anchorCtr="0" anchor="t" bIns="34275" lIns="68575" spcFirstLastPara="1" rIns="68575" wrap="square" tIns="34275">
            <a:normAutofit/>
          </a:bodyPr>
          <a:lstStyle/>
          <a:p>
            <a:pPr indent="-177800" lvl="0" marL="177800" rtl="0" algn="just">
              <a:lnSpc>
                <a:spcPct val="90000"/>
              </a:lnSpc>
              <a:spcBef>
                <a:spcPts val="0"/>
              </a:spcBef>
              <a:spcAft>
                <a:spcPts val="0"/>
              </a:spcAft>
              <a:buClr>
                <a:schemeClr val="dk1"/>
              </a:buClr>
              <a:buSzPts val="1800"/>
              <a:buChar char="•"/>
            </a:pPr>
            <a:r>
              <a:rPr lang="en" sz="1800">
                <a:latin typeface="Times New Roman"/>
                <a:ea typeface="Times New Roman"/>
                <a:cs typeface="Times New Roman"/>
                <a:sym typeface="Times New Roman"/>
              </a:rPr>
              <a:t>Telecom churn prediction contributes to the overall success and competitiveness of telecom companies in a rapidly evolving market landscape.</a:t>
            </a:r>
            <a:endParaRPr/>
          </a:p>
          <a:p>
            <a:pPr indent="0" lvl="0" marL="0" rtl="0" algn="just">
              <a:lnSpc>
                <a:spcPct val="90000"/>
              </a:lnSpc>
              <a:spcBef>
                <a:spcPts val="800"/>
              </a:spcBef>
              <a:spcAft>
                <a:spcPts val="0"/>
              </a:spcAft>
              <a:buClr>
                <a:schemeClr val="dk1"/>
              </a:buClr>
              <a:buSzPts val="2100"/>
              <a:buNone/>
            </a:pPr>
            <a:r>
              <a:t/>
            </a:r>
            <a:endParaRPr>
              <a:latin typeface="Times New Roman"/>
              <a:ea typeface="Times New Roman"/>
              <a:cs typeface="Times New Roman"/>
              <a:sym typeface="Times New Roman"/>
            </a:endParaRPr>
          </a:p>
          <a:p>
            <a:pPr indent="0" lvl="0" marL="0" rtl="0" algn="just">
              <a:lnSpc>
                <a:spcPct val="90000"/>
              </a:lnSpc>
              <a:spcBef>
                <a:spcPts val="800"/>
              </a:spcBef>
              <a:spcAft>
                <a:spcPts val="0"/>
              </a:spcAft>
              <a:buClr>
                <a:schemeClr val="dk1"/>
              </a:buClr>
              <a:buSzPts val="2100"/>
              <a:buNone/>
            </a:pPr>
            <a:r>
              <a:rPr b="1" lang="en">
                <a:latin typeface="Times New Roman"/>
                <a:ea typeface="Times New Roman"/>
                <a:cs typeface="Times New Roman"/>
                <a:sym typeface="Times New Roman"/>
              </a:rPr>
              <a:t>VISION OF CHURN PREDICTION</a:t>
            </a:r>
            <a:endParaRPr/>
          </a:p>
          <a:p>
            <a:pPr indent="-177800" lvl="0" marL="177800" rtl="0" algn="just">
              <a:lnSpc>
                <a:spcPct val="90000"/>
              </a:lnSpc>
              <a:spcBef>
                <a:spcPts val="800"/>
              </a:spcBef>
              <a:spcAft>
                <a:spcPts val="0"/>
              </a:spcAft>
              <a:buClr>
                <a:schemeClr val="dk1"/>
              </a:buClr>
              <a:buSzPts val="1800"/>
              <a:buChar char="•"/>
            </a:pPr>
            <a:r>
              <a:rPr lang="en" sz="1800">
                <a:latin typeface="Times New Roman"/>
                <a:ea typeface="Times New Roman"/>
                <a:cs typeface="Times New Roman"/>
                <a:sym typeface="Times New Roman"/>
              </a:rPr>
              <a:t>Telecom churn prediction can drive significant improvements in customer satisfaction, business performance, and competitiveness within the telecommunications sector</a:t>
            </a:r>
            <a:endParaRPr sz="1800">
              <a:latin typeface="Times New Roman"/>
              <a:ea typeface="Times New Roman"/>
              <a:cs typeface="Times New Roman"/>
              <a:sym typeface="Times New Roman"/>
            </a:endParaRPr>
          </a:p>
        </p:txBody>
      </p:sp>
      <p:pic>
        <p:nvPicPr>
          <p:cNvPr id="156" name="Google Shape;156;p28"/>
          <p:cNvPicPr preferRelativeResize="0"/>
          <p:nvPr/>
        </p:nvPicPr>
        <p:blipFill>
          <a:blip r:embed="rId5">
            <a:alphaModFix/>
          </a:blip>
          <a:stretch>
            <a:fillRect/>
          </a:stretch>
        </p:blipFill>
        <p:spPr>
          <a:xfrm>
            <a:off x="5501425" y="1420425"/>
            <a:ext cx="3490175" cy="2178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9"/>
          <p:cNvPicPr preferRelativeResize="0"/>
          <p:nvPr/>
        </p:nvPicPr>
        <p:blipFill>
          <a:blip r:embed="rId3">
            <a:alphaModFix/>
          </a:blip>
          <a:stretch>
            <a:fillRect/>
          </a:stretch>
        </p:blipFill>
        <p:spPr>
          <a:xfrm>
            <a:off x="8515350" y="0"/>
            <a:ext cx="648125" cy="648125"/>
          </a:xfrm>
          <a:prstGeom prst="rect">
            <a:avLst/>
          </a:prstGeom>
          <a:noFill/>
          <a:ln>
            <a:noFill/>
          </a:ln>
        </p:spPr>
      </p:pic>
      <p:pic>
        <p:nvPicPr>
          <p:cNvPr id="162" name="Google Shape;162;p29"/>
          <p:cNvPicPr preferRelativeResize="0"/>
          <p:nvPr/>
        </p:nvPicPr>
        <p:blipFill>
          <a:blip r:embed="rId4">
            <a:alphaModFix amt="14000"/>
          </a:blip>
          <a:stretch>
            <a:fillRect/>
          </a:stretch>
        </p:blipFill>
        <p:spPr>
          <a:xfrm>
            <a:off x="0" y="0"/>
            <a:ext cx="9144000" cy="5143500"/>
          </a:xfrm>
          <a:prstGeom prst="rect">
            <a:avLst/>
          </a:prstGeom>
          <a:noFill/>
          <a:ln>
            <a:noFill/>
          </a:ln>
        </p:spPr>
      </p:pic>
      <p:sp>
        <p:nvSpPr>
          <p:cNvPr id="163" name="Google Shape;163;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Times New Roman"/>
              <a:buNone/>
            </a:pPr>
            <a:r>
              <a:rPr b="1" lang="en">
                <a:latin typeface="Times New Roman"/>
                <a:ea typeface="Times New Roman"/>
                <a:cs typeface="Times New Roman"/>
                <a:sym typeface="Times New Roman"/>
              </a:rPr>
              <a:t>GOALS OF CHURN PREDICTION</a:t>
            </a:r>
            <a:endParaRPr b="1">
              <a:latin typeface="Times New Roman"/>
              <a:ea typeface="Times New Roman"/>
              <a:cs typeface="Times New Roman"/>
              <a:sym typeface="Times New Roman"/>
            </a:endParaRPr>
          </a:p>
        </p:txBody>
      </p:sp>
      <p:sp>
        <p:nvSpPr>
          <p:cNvPr id="164" name="Google Shape;164;p29"/>
          <p:cNvSpPr/>
          <p:nvPr/>
        </p:nvSpPr>
        <p:spPr>
          <a:xfrm>
            <a:off x="853440" y="1943100"/>
            <a:ext cx="1905000" cy="2331720"/>
          </a:xfrm>
          <a:prstGeom prst="roundRect">
            <a:avLst>
              <a:gd fmla="val 16667"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800" u="none" cap="none" strike="noStrike">
                <a:solidFill>
                  <a:schemeClr val="lt1"/>
                </a:solidFill>
                <a:latin typeface="Times New Roman"/>
                <a:ea typeface="Times New Roman"/>
                <a:cs typeface="Times New Roman"/>
                <a:sym typeface="Times New Roman"/>
              </a:rPr>
              <a:t>Accurate Prediction</a:t>
            </a:r>
            <a:endParaRPr sz="1100">
              <a:solidFill>
                <a:schemeClr val="lt1"/>
              </a:solidFill>
            </a:endParaRPr>
          </a:p>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65" name="Google Shape;165;p29"/>
          <p:cNvSpPr txBox="1"/>
          <p:nvPr/>
        </p:nvSpPr>
        <p:spPr>
          <a:xfrm>
            <a:off x="3924300" y="2571750"/>
            <a:ext cx="1219200" cy="11160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1" i="0" lang="en" sz="1800" u="none" cap="none" strike="noStrike">
                <a:solidFill>
                  <a:schemeClr val="lt1"/>
                </a:solidFill>
                <a:latin typeface="Times New Roman"/>
                <a:ea typeface="Times New Roman"/>
                <a:cs typeface="Times New Roman"/>
                <a:sym typeface="Times New Roman"/>
              </a:rPr>
              <a:t>Identifying Key </a:t>
            </a:r>
            <a:r>
              <a:rPr b="1" lang="en" sz="1800">
                <a:solidFill>
                  <a:schemeClr val="lt1"/>
                </a:solidFill>
                <a:latin typeface="Times New Roman"/>
                <a:ea typeface="Times New Roman"/>
                <a:cs typeface="Times New Roman"/>
                <a:sym typeface="Times New Roman"/>
              </a:rPr>
              <a:t>Factors</a:t>
            </a:r>
            <a:endParaRPr sz="1100">
              <a:solidFill>
                <a:schemeClr val="lt1"/>
              </a:solidFill>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6" name="Google Shape;166;p29"/>
          <p:cNvSpPr txBox="1"/>
          <p:nvPr/>
        </p:nvSpPr>
        <p:spPr>
          <a:xfrm>
            <a:off x="6591300" y="2597150"/>
            <a:ext cx="15012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chemeClr val="lt1"/>
                </a:solidFill>
                <a:latin typeface="Times New Roman"/>
                <a:ea typeface="Times New Roman"/>
                <a:cs typeface="Times New Roman"/>
                <a:sym typeface="Times New Roman"/>
              </a:rPr>
              <a:t>Enhance</a:t>
            </a:r>
            <a:r>
              <a:rPr b="1" lang="en" sz="1800">
                <a:solidFill>
                  <a:schemeClr val="lt1"/>
                </a:solidFill>
                <a:latin typeface="Times New Roman"/>
                <a:ea typeface="Times New Roman"/>
                <a:cs typeface="Times New Roman"/>
                <a:sym typeface="Times New Roman"/>
              </a:rPr>
              <a:t> Customer Experience</a:t>
            </a:r>
            <a:endParaRPr sz="1100">
              <a:solidFill>
                <a:schemeClr val="lt1"/>
              </a:solidFill>
            </a:endParaRPr>
          </a:p>
        </p:txBody>
      </p:sp>
      <p:sp>
        <p:nvSpPr>
          <p:cNvPr id="167" name="Google Shape;167;p29"/>
          <p:cNvSpPr/>
          <p:nvPr/>
        </p:nvSpPr>
        <p:spPr>
          <a:xfrm>
            <a:off x="3505190" y="1963950"/>
            <a:ext cx="1905000" cy="2331600"/>
          </a:xfrm>
          <a:prstGeom prst="roundRect">
            <a:avLst>
              <a:gd fmla="val 16667" name="adj"/>
            </a:avLst>
          </a:prstGeom>
          <a:gradFill>
            <a:gsLst>
              <a:gs pos="0">
                <a:srgbClr val="9A9A9A"/>
              </a:gs>
              <a:gs pos="50000">
                <a:srgbClr val="8D8D8D"/>
              </a:gs>
              <a:gs pos="100000">
                <a:srgbClr val="787878"/>
              </a:gs>
            </a:gsLst>
            <a:lin ang="5400012"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800">
                <a:solidFill>
                  <a:srgbClr val="FFFFFF"/>
                </a:solidFill>
                <a:latin typeface="Times New Roman"/>
                <a:ea typeface="Times New Roman"/>
                <a:cs typeface="Times New Roman"/>
                <a:sym typeface="Times New Roman"/>
              </a:rPr>
              <a:t>Identifying Key Factors</a:t>
            </a:r>
            <a:endParaRPr sz="1100">
              <a:solidFill>
                <a:schemeClr val="lt1"/>
              </a:solidFill>
            </a:endParaRPr>
          </a:p>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68" name="Google Shape;168;p29"/>
          <p:cNvSpPr/>
          <p:nvPr/>
        </p:nvSpPr>
        <p:spPr>
          <a:xfrm>
            <a:off x="6309340" y="1943163"/>
            <a:ext cx="1905000" cy="2331600"/>
          </a:xfrm>
          <a:prstGeom prst="roundRect">
            <a:avLst>
              <a:gd fmla="val 16667" name="adj"/>
            </a:avLst>
          </a:prstGeom>
          <a:gradFill>
            <a:gsLst>
              <a:gs pos="0">
                <a:srgbClr val="9A9A9A"/>
              </a:gs>
              <a:gs pos="50000">
                <a:srgbClr val="8D8D8D"/>
              </a:gs>
              <a:gs pos="100000">
                <a:srgbClr val="787878"/>
              </a:gs>
            </a:gsLst>
            <a:lin ang="5400012"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800">
                <a:solidFill>
                  <a:srgbClr val="FFFFFF"/>
                </a:solidFill>
                <a:latin typeface="Times New Roman"/>
                <a:ea typeface="Times New Roman"/>
                <a:cs typeface="Times New Roman"/>
                <a:sym typeface="Times New Roman"/>
              </a:rPr>
              <a:t>Enhance Customer Experience</a:t>
            </a:r>
            <a:endParaRPr sz="1100">
              <a:solidFill>
                <a:schemeClr val="lt1"/>
              </a:solidFill>
            </a:endParaRPr>
          </a:p>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pic>
        <p:nvPicPr>
          <p:cNvPr id="169" name="Google Shape;169;p29"/>
          <p:cNvPicPr preferRelativeResize="0"/>
          <p:nvPr/>
        </p:nvPicPr>
        <p:blipFill>
          <a:blip r:embed="rId5">
            <a:alphaModFix/>
          </a:blip>
          <a:stretch>
            <a:fillRect/>
          </a:stretch>
        </p:blipFill>
        <p:spPr>
          <a:xfrm>
            <a:off x="1476799" y="3586150"/>
            <a:ext cx="787324" cy="538125"/>
          </a:xfrm>
          <a:prstGeom prst="rect">
            <a:avLst/>
          </a:prstGeom>
          <a:gradFill>
            <a:gsLst>
              <a:gs pos="0">
                <a:srgbClr val="9A9A9A"/>
              </a:gs>
              <a:gs pos="50000">
                <a:srgbClr val="8D8D8D"/>
              </a:gs>
              <a:gs pos="100000">
                <a:srgbClr val="787878"/>
              </a:gs>
            </a:gsLst>
            <a:lin ang="5400012" scaled="0"/>
          </a:gradFill>
          <a:ln cap="flat" cmpd="sng" w="9525">
            <a:solidFill>
              <a:schemeClr val="dk1"/>
            </a:solidFill>
            <a:prstDash val="solid"/>
            <a:miter lim="8000"/>
            <a:headEnd len="sm" w="sm" type="none"/>
            <a:tailEnd len="sm" w="sm" type="none"/>
          </a:ln>
        </p:spPr>
      </p:pic>
      <p:pic>
        <p:nvPicPr>
          <p:cNvPr id="170" name="Google Shape;170;p29"/>
          <p:cNvPicPr preferRelativeResize="0"/>
          <p:nvPr/>
        </p:nvPicPr>
        <p:blipFill>
          <a:blip r:embed="rId6">
            <a:alphaModFix/>
          </a:blip>
          <a:stretch>
            <a:fillRect/>
          </a:stretch>
        </p:blipFill>
        <p:spPr>
          <a:xfrm rot="5400000">
            <a:off x="4098075" y="3523625"/>
            <a:ext cx="809275" cy="575475"/>
          </a:xfrm>
          <a:prstGeom prst="rect">
            <a:avLst/>
          </a:prstGeom>
          <a:gradFill>
            <a:gsLst>
              <a:gs pos="0">
                <a:srgbClr val="9A9A9A"/>
              </a:gs>
              <a:gs pos="50000">
                <a:srgbClr val="8D8D8D"/>
              </a:gs>
              <a:gs pos="100000">
                <a:srgbClr val="787878"/>
              </a:gs>
            </a:gsLst>
            <a:lin ang="5400012" scaled="0"/>
          </a:gradFill>
          <a:ln cap="flat" cmpd="sng" w="9525">
            <a:solidFill>
              <a:schemeClr val="dk1"/>
            </a:solidFill>
            <a:prstDash val="solid"/>
            <a:miter lim="8000"/>
            <a:headEnd len="sm" w="sm" type="none"/>
            <a:tailEnd len="sm" w="sm" type="none"/>
          </a:ln>
        </p:spPr>
      </p:pic>
      <p:pic>
        <p:nvPicPr>
          <p:cNvPr id="171" name="Google Shape;171;p29"/>
          <p:cNvPicPr preferRelativeResize="0"/>
          <p:nvPr/>
        </p:nvPicPr>
        <p:blipFill>
          <a:blip r:embed="rId7">
            <a:alphaModFix/>
          </a:blip>
          <a:stretch>
            <a:fillRect/>
          </a:stretch>
        </p:blipFill>
        <p:spPr>
          <a:xfrm>
            <a:off x="6803675" y="3519750"/>
            <a:ext cx="932693" cy="604525"/>
          </a:xfrm>
          <a:prstGeom prst="rect">
            <a:avLst/>
          </a:prstGeom>
          <a:gradFill>
            <a:gsLst>
              <a:gs pos="0">
                <a:srgbClr val="9A9A9A"/>
              </a:gs>
              <a:gs pos="50000">
                <a:srgbClr val="8D8D8D"/>
              </a:gs>
              <a:gs pos="100000">
                <a:srgbClr val="787878"/>
              </a:gs>
            </a:gsLst>
            <a:lin ang="5400012" scaled="0"/>
          </a:gradFill>
          <a:ln cap="flat" cmpd="sng" w="9525">
            <a:solidFill>
              <a:schemeClr val="dk1"/>
            </a:solidFill>
            <a:prstDash val="solid"/>
            <a:miter lim="8000"/>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0"/>
          <p:cNvPicPr preferRelativeResize="0"/>
          <p:nvPr/>
        </p:nvPicPr>
        <p:blipFill>
          <a:blip r:embed="rId3">
            <a:alphaModFix/>
          </a:blip>
          <a:stretch>
            <a:fillRect/>
          </a:stretch>
        </p:blipFill>
        <p:spPr>
          <a:xfrm>
            <a:off x="8495875" y="0"/>
            <a:ext cx="648125" cy="648125"/>
          </a:xfrm>
          <a:prstGeom prst="rect">
            <a:avLst/>
          </a:prstGeom>
          <a:noFill/>
          <a:ln>
            <a:noFill/>
          </a:ln>
        </p:spPr>
      </p:pic>
      <p:pic>
        <p:nvPicPr>
          <p:cNvPr id="177" name="Google Shape;177;p30"/>
          <p:cNvPicPr preferRelativeResize="0"/>
          <p:nvPr/>
        </p:nvPicPr>
        <p:blipFill>
          <a:blip r:embed="rId4">
            <a:alphaModFix amt="24000"/>
          </a:blip>
          <a:stretch>
            <a:fillRect/>
          </a:stretch>
        </p:blipFill>
        <p:spPr>
          <a:xfrm>
            <a:off x="0" y="0"/>
            <a:ext cx="9143999" cy="5143500"/>
          </a:xfrm>
          <a:prstGeom prst="rect">
            <a:avLst/>
          </a:prstGeom>
          <a:noFill/>
          <a:ln>
            <a:noFill/>
          </a:ln>
        </p:spPr>
      </p:pic>
      <p:sp>
        <p:nvSpPr>
          <p:cNvPr id="178" name="Google Shape;178;p30"/>
          <p:cNvSpPr txBox="1"/>
          <p:nvPr>
            <p:ph idx="1" type="body"/>
          </p:nvPr>
        </p:nvSpPr>
        <p:spPr>
          <a:xfrm>
            <a:off x="628650" y="1026350"/>
            <a:ext cx="7886700" cy="4016100"/>
          </a:xfrm>
          <a:prstGeom prst="rect">
            <a:avLst/>
          </a:prstGeom>
        </p:spPr>
        <p:txBody>
          <a:bodyPr anchorCtr="0" anchor="t" bIns="34275" lIns="68575" spcFirstLastPara="1" rIns="68575" wrap="square" tIns="34275">
            <a:noAutofit/>
          </a:bodyPr>
          <a:lstStyle/>
          <a:p>
            <a:pPr indent="0" lvl="0" marL="457200" rtl="0" algn="l">
              <a:lnSpc>
                <a:spcPct val="115000"/>
              </a:lnSpc>
              <a:spcBef>
                <a:spcPts val="800"/>
              </a:spcBef>
              <a:spcAft>
                <a:spcPts val="0"/>
              </a:spcAft>
              <a:buNone/>
            </a:pPr>
            <a:r>
              <a:t/>
            </a:r>
            <a:endParaRPr sz="1400">
              <a:latin typeface="Times New Roman"/>
              <a:ea typeface="Times New Roman"/>
              <a:cs typeface="Times New Roman"/>
              <a:sym typeface="Times New Roman"/>
            </a:endParaRPr>
          </a:p>
          <a:p>
            <a:pPr indent="0" lvl="0" marL="457200" rtl="0" algn="l">
              <a:lnSpc>
                <a:spcPct val="100000"/>
              </a:lnSpc>
              <a:spcBef>
                <a:spcPts val="800"/>
              </a:spcBef>
              <a:spcAft>
                <a:spcPts val="0"/>
              </a:spcAft>
              <a:buNone/>
            </a:pPr>
            <a:r>
              <a:t/>
            </a:r>
            <a:endParaRPr sz="2000">
              <a:latin typeface="Times New Roman"/>
              <a:ea typeface="Times New Roman"/>
              <a:cs typeface="Times New Roman"/>
              <a:sym typeface="Times New Roman"/>
            </a:endParaRPr>
          </a:p>
        </p:txBody>
      </p:sp>
      <p:pic>
        <p:nvPicPr>
          <p:cNvPr id="179" name="Google Shape;179;p30"/>
          <p:cNvPicPr preferRelativeResize="0"/>
          <p:nvPr/>
        </p:nvPicPr>
        <p:blipFill>
          <a:blip r:embed="rId5">
            <a:alphaModFix/>
          </a:blip>
          <a:stretch>
            <a:fillRect/>
          </a:stretch>
        </p:blipFill>
        <p:spPr>
          <a:xfrm>
            <a:off x="0" y="14530"/>
            <a:ext cx="9143999" cy="51144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1"/>
          <p:cNvPicPr preferRelativeResize="0"/>
          <p:nvPr/>
        </p:nvPicPr>
        <p:blipFill>
          <a:blip r:embed="rId3">
            <a:alphaModFix/>
          </a:blip>
          <a:stretch>
            <a:fillRect/>
          </a:stretch>
        </p:blipFill>
        <p:spPr>
          <a:xfrm>
            <a:off x="8515350" y="0"/>
            <a:ext cx="648125" cy="648125"/>
          </a:xfrm>
          <a:prstGeom prst="rect">
            <a:avLst/>
          </a:prstGeom>
          <a:noFill/>
          <a:ln>
            <a:noFill/>
          </a:ln>
        </p:spPr>
      </p:pic>
      <p:pic>
        <p:nvPicPr>
          <p:cNvPr id="185" name="Google Shape;185;p31"/>
          <p:cNvPicPr preferRelativeResize="0"/>
          <p:nvPr/>
        </p:nvPicPr>
        <p:blipFill>
          <a:blip r:embed="rId4">
            <a:alphaModFix amt="52999"/>
          </a:blip>
          <a:stretch>
            <a:fillRect/>
          </a:stretch>
        </p:blipFill>
        <p:spPr>
          <a:xfrm>
            <a:off x="0" y="0"/>
            <a:ext cx="9144000" cy="5143500"/>
          </a:xfrm>
          <a:prstGeom prst="rect">
            <a:avLst/>
          </a:prstGeom>
          <a:noFill/>
          <a:ln>
            <a:noFill/>
          </a:ln>
        </p:spPr>
      </p:pic>
      <p:sp>
        <p:nvSpPr>
          <p:cNvPr id="186" name="Google Shape;186;p3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MILESTONES</a:t>
            </a:r>
            <a:endParaRPr b="1">
              <a:latin typeface="Times New Roman"/>
              <a:ea typeface="Times New Roman"/>
              <a:cs typeface="Times New Roman"/>
              <a:sym typeface="Times New Roman"/>
            </a:endParaRPr>
          </a:p>
        </p:txBody>
      </p:sp>
      <p:sp>
        <p:nvSpPr>
          <p:cNvPr id="187" name="Google Shape;187;p31"/>
          <p:cNvSpPr txBox="1"/>
          <p:nvPr>
            <p:ph idx="1" type="body"/>
          </p:nvPr>
        </p:nvSpPr>
        <p:spPr>
          <a:xfrm>
            <a:off x="276625" y="1369225"/>
            <a:ext cx="8455200" cy="3581100"/>
          </a:xfrm>
          <a:prstGeom prst="rect">
            <a:avLst/>
          </a:prstGeom>
          <a:solidFill>
            <a:srgbClr val="FFFFFF"/>
          </a:solidFill>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88" name="Google Shape;188;p31"/>
          <p:cNvPicPr preferRelativeResize="0"/>
          <p:nvPr/>
        </p:nvPicPr>
        <p:blipFill rotWithShape="1">
          <a:blip r:embed="rId5">
            <a:alphaModFix/>
          </a:blip>
          <a:srcRect b="0" l="8113" r="0" t="0"/>
          <a:stretch/>
        </p:blipFill>
        <p:spPr>
          <a:xfrm>
            <a:off x="276625" y="1404825"/>
            <a:ext cx="2069425" cy="2727000"/>
          </a:xfrm>
          <a:prstGeom prst="rect">
            <a:avLst/>
          </a:prstGeom>
          <a:noFill/>
          <a:ln>
            <a:noFill/>
          </a:ln>
        </p:spPr>
      </p:pic>
      <p:pic>
        <p:nvPicPr>
          <p:cNvPr id="189" name="Google Shape;189;p31"/>
          <p:cNvPicPr preferRelativeResize="0"/>
          <p:nvPr/>
        </p:nvPicPr>
        <p:blipFill>
          <a:blip r:embed="rId5">
            <a:alphaModFix/>
          </a:blip>
          <a:stretch>
            <a:fillRect/>
          </a:stretch>
        </p:blipFill>
        <p:spPr>
          <a:xfrm>
            <a:off x="4572000" y="1395175"/>
            <a:ext cx="2252100" cy="2727000"/>
          </a:xfrm>
          <a:prstGeom prst="rect">
            <a:avLst/>
          </a:prstGeom>
          <a:noFill/>
          <a:ln>
            <a:noFill/>
          </a:ln>
        </p:spPr>
      </p:pic>
      <p:pic>
        <p:nvPicPr>
          <p:cNvPr id="190" name="Google Shape;190;p31"/>
          <p:cNvPicPr preferRelativeResize="0"/>
          <p:nvPr/>
        </p:nvPicPr>
        <p:blipFill>
          <a:blip r:embed="rId6">
            <a:alphaModFix/>
          </a:blip>
          <a:stretch>
            <a:fillRect/>
          </a:stretch>
        </p:blipFill>
        <p:spPr>
          <a:xfrm>
            <a:off x="2368787" y="1460575"/>
            <a:ext cx="2252100" cy="2778900"/>
          </a:xfrm>
          <a:prstGeom prst="rect">
            <a:avLst/>
          </a:prstGeom>
          <a:noFill/>
          <a:ln>
            <a:noFill/>
          </a:ln>
        </p:spPr>
      </p:pic>
      <p:pic>
        <p:nvPicPr>
          <p:cNvPr id="191" name="Google Shape;191;p31"/>
          <p:cNvPicPr preferRelativeResize="0"/>
          <p:nvPr/>
        </p:nvPicPr>
        <p:blipFill rotWithShape="1">
          <a:blip r:embed="rId6">
            <a:alphaModFix/>
          </a:blip>
          <a:srcRect b="0" l="0" r="8113" t="0"/>
          <a:stretch/>
        </p:blipFill>
        <p:spPr>
          <a:xfrm>
            <a:off x="6662425" y="1415350"/>
            <a:ext cx="2069424" cy="2778900"/>
          </a:xfrm>
          <a:prstGeom prst="rect">
            <a:avLst/>
          </a:prstGeom>
          <a:noFill/>
          <a:ln>
            <a:noFill/>
          </a:ln>
        </p:spPr>
      </p:pic>
      <p:sp>
        <p:nvSpPr>
          <p:cNvPr id="192" name="Google Shape;192;p31"/>
          <p:cNvSpPr txBox="1"/>
          <p:nvPr/>
        </p:nvSpPr>
        <p:spPr>
          <a:xfrm>
            <a:off x="370700" y="1686425"/>
            <a:ext cx="569400" cy="23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01</a:t>
            </a:r>
            <a:endParaRPr b="1" sz="1800">
              <a:solidFill>
                <a:schemeClr val="lt1"/>
              </a:solidFill>
              <a:latin typeface="Times New Roman"/>
              <a:ea typeface="Times New Roman"/>
              <a:cs typeface="Times New Roman"/>
              <a:sym typeface="Times New Roman"/>
            </a:endParaRPr>
          </a:p>
        </p:txBody>
      </p:sp>
      <p:sp>
        <p:nvSpPr>
          <p:cNvPr id="193" name="Google Shape;193;p31"/>
          <p:cNvSpPr txBox="1"/>
          <p:nvPr/>
        </p:nvSpPr>
        <p:spPr>
          <a:xfrm>
            <a:off x="2683550" y="1756175"/>
            <a:ext cx="5232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Calibri"/>
                <a:ea typeface="Calibri"/>
                <a:cs typeface="Calibri"/>
                <a:sym typeface="Calibri"/>
              </a:rPr>
              <a:t>02</a:t>
            </a:r>
            <a:endParaRPr b="1" sz="1800">
              <a:solidFill>
                <a:schemeClr val="lt1"/>
              </a:solidFill>
              <a:latin typeface="Calibri"/>
              <a:ea typeface="Calibri"/>
              <a:cs typeface="Calibri"/>
              <a:sym typeface="Calibri"/>
            </a:endParaRPr>
          </a:p>
        </p:txBody>
      </p:sp>
      <p:sp>
        <p:nvSpPr>
          <p:cNvPr id="194" name="Google Shape;194;p31"/>
          <p:cNvSpPr txBox="1"/>
          <p:nvPr/>
        </p:nvSpPr>
        <p:spPr>
          <a:xfrm>
            <a:off x="4881500" y="1686425"/>
            <a:ext cx="5694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Calibri"/>
                <a:ea typeface="Calibri"/>
                <a:cs typeface="Calibri"/>
                <a:sym typeface="Calibri"/>
              </a:rPr>
              <a:t>03</a:t>
            </a:r>
            <a:endParaRPr b="1" sz="1800">
              <a:solidFill>
                <a:schemeClr val="lt1"/>
              </a:solidFill>
              <a:latin typeface="Calibri"/>
              <a:ea typeface="Calibri"/>
              <a:cs typeface="Calibri"/>
              <a:sym typeface="Calibri"/>
            </a:endParaRPr>
          </a:p>
        </p:txBody>
      </p:sp>
      <p:sp>
        <p:nvSpPr>
          <p:cNvPr id="195" name="Google Shape;195;p31"/>
          <p:cNvSpPr txBox="1"/>
          <p:nvPr/>
        </p:nvSpPr>
        <p:spPr>
          <a:xfrm>
            <a:off x="6959475" y="1686425"/>
            <a:ext cx="5232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Calibri"/>
                <a:ea typeface="Calibri"/>
                <a:cs typeface="Calibri"/>
                <a:sym typeface="Calibri"/>
              </a:rPr>
              <a:t>04</a:t>
            </a:r>
            <a:endParaRPr b="1" sz="1800">
              <a:solidFill>
                <a:schemeClr val="lt1"/>
              </a:solidFill>
              <a:latin typeface="Calibri"/>
              <a:ea typeface="Calibri"/>
              <a:cs typeface="Calibri"/>
              <a:sym typeface="Calibri"/>
            </a:endParaRPr>
          </a:p>
        </p:txBody>
      </p:sp>
      <p:pic>
        <p:nvPicPr>
          <p:cNvPr id="196" name="Google Shape;196;p31"/>
          <p:cNvPicPr preferRelativeResize="0"/>
          <p:nvPr/>
        </p:nvPicPr>
        <p:blipFill>
          <a:blip r:embed="rId7">
            <a:alphaModFix/>
          </a:blip>
          <a:stretch>
            <a:fillRect/>
          </a:stretch>
        </p:blipFill>
        <p:spPr>
          <a:xfrm>
            <a:off x="827503" y="3327750"/>
            <a:ext cx="656275" cy="501700"/>
          </a:xfrm>
          <a:prstGeom prst="rect">
            <a:avLst/>
          </a:prstGeom>
          <a:noFill/>
          <a:ln>
            <a:noFill/>
          </a:ln>
        </p:spPr>
      </p:pic>
      <p:pic>
        <p:nvPicPr>
          <p:cNvPr id="197" name="Google Shape;197;p31"/>
          <p:cNvPicPr preferRelativeResize="0"/>
          <p:nvPr/>
        </p:nvPicPr>
        <p:blipFill>
          <a:blip r:embed="rId7">
            <a:alphaModFix/>
          </a:blip>
          <a:stretch>
            <a:fillRect/>
          </a:stretch>
        </p:blipFill>
        <p:spPr>
          <a:xfrm>
            <a:off x="7464028" y="3370825"/>
            <a:ext cx="656275" cy="501700"/>
          </a:xfrm>
          <a:prstGeom prst="rect">
            <a:avLst/>
          </a:prstGeom>
          <a:noFill/>
          <a:ln>
            <a:noFill/>
          </a:ln>
        </p:spPr>
      </p:pic>
      <p:pic>
        <p:nvPicPr>
          <p:cNvPr id="198" name="Google Shape;198;p31"/>
          <p:cNvPicPr preferRelativeResize="0"/>
          <p:nvPr/>
        </p:nvPicPr>
        <p:blipFill>
          <a:blip r:embed="rId7">
            <a:alphaModFix/>
          </a:blip>
          <a:stretch>
            <a:fillRect/>
          </a:stretch>
        </p:blipFill>
        <p:spPr>
          <a:xfrm>
            <a:off x="5320290" y="3327750"/>
            <a:ext cx="656275" cy="501700"/>
          </a:xfrm>
          <a:prstGeom prst="rect">
            <a:avLst/>
          </a:prstGeom>
          <a:noFill/>
          <a:ln>
            <a:noFill/>
          </a:ln>
        </p:spPr>
      </p:pic>
      <p:pic>
        <p:nvPicPr>
          <p:cNvPr id="199" name="Google Shape;199;p31"/>
          <p:cNvPicPr preferRelativeResize="0"/>
          <p:nvPr/>
        </p:nvPicPr>
        <p:blipFill>
          <a:blip r:embed="rId7">
            <a:alphaModFix/>
          </a:blip>
          <a:stretch>
            <a:fillRect/>
          </a:stretch>
        </p:blipFill>
        <p:spPr>
          <a:xfrm>
            <a:off x="3176565" y="3370825"/>
            <a:ext cx="656275" cy="501700"/>
          </a:xfrm>
          <a:prstGeom prst="rect">
            <a:avLst/>
          </a:prstGeom>
          <a:noFill/>
          <a:ln>
            <a:noFill/>
          </a:ln>
        </p:spPr>
      </p:pic>
      <p:sp>
        <p:nvSpPr>
          <p:cNvPr id="200" name="Google Shape;200;p31"/>
          <p:cNvSpPr txBox="1"/>
          <p:nvPr/>
        </p:nvSpPr>
        <p:spPr>
          <a:xfrm>
            <a:off x="675025" y="2416450"/>
            <a:ext cx="1232100" cy="77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Data Collection</a:t>
            </a:r>
            <a:endParaRPr b="1" sz="1600">
              <a:solidFill>
                <a:schemeClr val="dk1"/>
              </a:solidFill>
              <a:latin typeface="Calibri"/>
              <a:ea typeface="Calibri"/>
              <a:cs typeface="Calibri"/>
              <a:sym typeface="Calibri"/>
            </a:endParaRPr>
          </a:p>
        </p:txBody>
      </p:sp>
      <p:sp>
        <p:nvSpPr>
          <p:cNvPr id="201" name="Google Shape;201;p31"/>
          <p:cNvSpPr txBox="1"/>
          <p:nvPr/>
        </p:nvSpPr>
        <p:spPr>
          <a:xfrm>
            <a:off x="2824900" y="2292200"/>
            <a:ext cx="1395900" cy="9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Data Cleaning &amp; Preprocessing</a:t>
            </a:r>
            <a:endParaRPr b="1" sz="1600">
              <a:solidFill>
                <a:schemeClr val="dk1"/>
              </a:solidFill>
              <a:latin typeface="Calibri"/>
              <a:ea typeface="Calibri"/>
              <a:cs typeface="Calibri"/>
              <a:sym typeface="Calibri"/>
            </a:endParaRPr>
          </a:p>
        </p:txBody>
      </p:sp>
      <p:sp>
        <p:nvSpPr>
          <p:cNvPr id="202" name="Google Shape;202;p31"/>
          <p:cNvSpPr txBox="1"/>
          <p:nvPr/>
        </p:nvSpPr>
        <p:spPr>
          <a:xfrm>
            <a:off x="5082550" y="2461675"/>
            <a:ext cx="1232100" cy="77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Model Training</a:t>
            </a:r>
            <a:endParaRPr b="1" sz="1600">
              <a:solidFill>
                <a:schemeClr val="dk1"/>
              </a:solidFill>
              <a:latin typeface="Calibri"/>
              <a:ea typeface="Calibri"/>
              <a:cs typeface="Calibri"/>
              <a:sym typeface="Calibri"/>
            </a:endParaRPr>
          </a:p>
        </p:txBody>
      </p:sp>
      <p:sp>
        <p:nvSpPr>
          <p:cNvPr id="203" name="Google Shape;203;p31"/>
          <p:cNvSpPr txBox="1"/>
          <p:nvPr/>
        </p:nvSpPr>
        <p:spPr>
          <a:xfrm>
            <a:off x="6898650" y="2379975"/>
            <a:ext cx="1752600" cy="77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Calibri"/>
                <a:ea typeface="Calibri"/>
                <a:cs typeface="Calibri"/>
                <a:sym typeface="Calibri"/>
              </a:rPr>
              <a:t>Hyperparameter</a:t>
            </a:r>
            <a:endParaRPr b="1" sz="1500">
              <a:solidFill>
                <a:schemeClr val="dk1"/>
              </a:solidFill>
              <a:latin typeface="Calibri"/>
              <a:ea typeface="Calibri"/>
              <a:cs typeface="Calibri"/>
              <a:sym typeface="Calibri"/>
            </a:endParaRPr>
          </a:p>
          <a:p>
            <a:pPr indent="0" lvl="0" marL="0" rtl="0" algn="ctr">
              <a:spcBef>
                <a:spcPts val="0"/>
              </a:spcBef>
              <a:spcAft>
                <a:spcPts val="0"/>
              </a:spcAft>
              <a:buNone/>
            </a:pPr>
            <a:r>
              <a:rPr b="1" lang="en" sz="1500">
                <a:solidFill>
                  <a:schemeClr val="dk1"/>
                </a:solidFill>
                <a:latin typeface="Calibri"/>
                <a:ea typeface="Calibri"/>
                <a:cs typeface="Calibri"/>
                <a:sym typeface="Calibri"/>
              </a:rPr>
              <a:t>&amp; </a:t>
            </a:r>
            <a:endParaRPr b="1" sz="1500">
              <a:solidFill>
                <a:schemeClr val="dk1"/>
              </a:solidFill>
              <a:latin typeface="Calibri"/>
              <a:ea typeface="Calibri"/>
              <a:cs typeface="Calibri"/>
              <a:sym typeface="Calibri"/>
            </a:endParaRPr>
          </a:p>
          <a:p>
            <a:pPr indent="0" lvl="0" marL="0" rtl="0" algn="ctr">
              <a:spcBef>
                <a:spcPts val="0"/>
              </a:spcBef>
              <a:spcAft>
                <a:spcPts val="0"/>
              </a:spcAft>
              <a:buNone/>
            </a:pPr>
            <a:r>
              <a:rPr b="1" lang="en" sz="1500">
                <a:solidFill>
                  <a:schemeClr val="dk1"/>
                </a:solidFill>
                <a:latin typeface="Calibri"/>
                <a:ea typeface="Calibri"/>
                <a:cs typeface="Calibri"/>
                <a:sym typeface="Calibri"/>
              </a:rPr>
              <a:t>ROC Curves</a:t>
            </a:r>
            <a:endParaRPr b="1" sz="15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2"/>
          <p:cNvPicPr preferRelativeResize="0"/>
          <p:nvPr/>
        </p:nvPicPr>
        <p:blipFill>
          <a:blip r:embed="rId3">
            <a:alphaModFix/>
          </a:blip>
          <a:stretch>
            <a:fillRect/>
          </a:stretch>
        </p:blipFill>
        <p:spPr>
          <a:xfrm>
            <a:off x="8495875" y="0"/>
            <a:ext cx="648125" cy="648125"/>
          </a:xfrm>
          <a:prstGeom prst="rect">
            <a:avLst/>
          </a:prstGeom>
          <a:noFill/>
          <a:ln>
            <a:noFill/>
          </a:ln>
        </p:spPr>
      </p:pic>
      <p:pic>
        <p:nvPicPr>
          <p:cNvPr id="209" name="Google Shape;209;p32"/>
          <p:cNvPicPr preferRelativeResize="0"/>
          <p:nvPr/>
        </p:nvPicPr>
        <p:blipFill>
          <a:blip r:embed="rId4">
            <a:alphaModFix amt="54000"/>
          </a:blip>
          <a:stretch>
            <a:fillRect/>
          </a:stretch>
        </p:blipFill>
        <p:spPr>
          <a:xfrm>
            <a:off x="0" y="0"/>
            <a:ext cx="9144000" cy="5143500"/>
          </a:xfrm>
          <a:prstGeom prst="rect">
            <a:avLst/>
          </a:prstGeom>
          <a:noFill/>
          <a:ln>
            <a:noFill/>
          </a:ln>
        </p:spPr>
      </p:pic>
      <p:sp>
        <p:nvSpPr>
          <p:cNvPr id="210" name="Google Shape;210;p3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DATA PREPROCESSING STEPS</a:t>
            </a:r>
            <a:endParaRPr b="1">
              <a:latin typeface="Times New Roman"/>
              <a:ea typeface="Times New Roman"/>
              <a:cs typeface="Times New Roman"/>
              <a:sym typeface="Times New Roman"/>
            </a:endParaRPr>
          </a:p>
        </p:txBody>
      </p:sp>
      <p:sp>
        <p:nvSpPr>
          <p:cNvPr id="211" name="Google Shape;211;p3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b="1" lang="en" sz="2200">
                <a:latin typeface="Times New Roman"/>
                <a:ea typeface="Times New Roman"/>
                <a:cs typeface="Times New Roman"/>
                <a:sym typeface="Times New Roman"/>
              </a:rPr>
              <a:t>Convert data type of misclassified variables</a:t>
            </a:r>
            <a:r>
              <a:rPr lang="en" sz="2200">
                <a:latin typeface="Times New Roman"/>
                <a:ea typeface="Times New Roman"/>
                <a:cs typeface="Times New Roman"/>
                <a:sym typeface="Times New Roman"/>
              </a:rPr>
              <a:t>: </a:t>
            </a:r>
            <a:r>
              <a:rPr lang="en">
                <a:latin typeface="Times New Roman"/>
                <a:ea typeface="Times New Roman"/>
                <a:cs typeface="Times New Roman"/>
                <a:sym typeface="Times New Roman"/>
              </a:rPr>
              <a:t>Adjust variable types to correct misclassifications in the dataset.</a:t>
            </a:r>
            <a:endParaRPr>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b="1" lang="en" sz="2200">
                <a:latin typeface="Times New Roman"/>
                <a:ea typeface="Times New Roman"/>
                <a:cs typeface="Times New Roman"/>
                <a:sym typeface="Times New Roman"/>
              </a:rPr>
              <a:t>Remove duplicate records</a:t>
            </a:r>
            <a:r>
              <a:rPr lang="en" sz="2200">
                <a:latin typeface="Times New Roman"/>
                <a:ea typeface="Times New Roman"/>
                <a:cs typeface="Times New Roman"/>
                <a:sym typeface="Times New Roman"/>
              </a:rPr>
              <a:t>: </a:t>
            </a:r>
            <a:r>
              <a:rPr lang="en">
                <a:latin typeface="Times New Roman"/>
                <a:ea typeface="Times New Roman"/>
                <a:cs typeface="Times New Roman"/>
                <a:sym typeface="Times New Roman"/>
              </a:rPr>
              <a:t>Eliminate duplicate entries to ensure each observation is unique.</a:t>
            </a:r>
            <a:endParaRPr>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b="1" lang="en" sz="2200">
                <a:latin typeface="Times New Roman"/>
                <a:ea typeface="Times New Roman"/>
                <a:cs typeface="Times New Roman"/>
                <a:sym typeface="Times New Roman"/>
              </a:rPr>
              <a:t>Remove unique values</a:t>
            </a:r>
            <a:r>
              <a:rPr lang="en" sz="2200">
                <a:latin typeface="Times New Roman"/>
                <a:ea typeface="Times New Roman"/>
                <a:cs typeface="Times New Roman"/>
                <a:sym typeface="Times New Roman"/>
              </a:rPr>
              <a:t>: </a:t>
            </a:r>
            <a:r>
              <a:rPr lang="en">
                <a:latin typeface="Times New Roman"/>
                <a:ea typeface="Times New Roman"/>
                <a:cs typeface="Times New Roman"/>
                <a:sym typeface="Times New Roman"/>
              </a:rPr>
              <a:t>Exclude variables with constant values across the dataset as they do not contribute to modeling.</a:t>
            </a:r>
            <a:endParaRPr>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b="1" lang="en" sz="2200">
                <a:latin typeface="Times New Roman"/>
                <a:ea typeface="Times New Roman"/>
                <a:cs typeface="Times New Roman"/>
                <a:sym typeface="Times New Roman"/>
              </a:rPr>
              <a:t>Remove zero variance variables:</a:t>
            </a:r>
            <a:r>
              <a:rPr lang="en">
                <a:latin typeface="Times New Roman"/>
                <a:ea typeface="Times New Roman"/>
                <a:cs typeface="Times New Roman"/>
                <a:sym typeface="Times New Roman"/>
              </a:rPr>
              <a:t> Discard variables with no variability as they provide no discriminatory information.</a:t>
            </a:r>
            <a:endParaRPr>
              <a:latin typeface="Times New Roman"/>
              <a:ea typeface="Times New Roman"/>
              <a:cs typeface="Times New Roman"/>
              <a:sym typeface="Times New Roman"/>
            </a:endParaRPr>
          </a:p>
          <a:p>
            <a:pPr indent="0" lvl="0" marL="0" rtl="0" algn="l">
              <a:spcBef>
                <a:spcPts val="800"/>
              </a:spcBef>
              <a:spcAft>
                <a:spcPts val="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3">
            <a:alphaModFix/>
          </a:blip>
          <a:stretch>
            <a:fillRect/>
          </a:stretch>
        </p:blipFill>
        <p:spPr>
          <a:xfrm>
            <a:off x="8515350" y="0"/>
            <a:ext cx="648125" cy="648125"/>
          </a:xfrm>
          <a:prstGeom prst="rect">
            <a:avLst/>
          </a:prstGeom>
          <a:noFill/>
          <a:ln>
            <a:noFill/>
          </a:ln>
        </p:spPr>
      </p:pic>
      <p:pic>
        <p:nvPicPr>
          <p:cNvPr id="217" name="Google Shape;217;p33"/>
          <p:cNvPicPr preferRelativeResize="0"/>
          <p:nvPr/>
        </p:nvPicPr>
        <p:blipFill>
          <a:blip r:embed="rId4">
            <a:alphaModFix amt="30000"/>
          </a:blip>
          <a:stretch>
            <a:fillRect/>
          </a:stretch>
        </p:blipFill>
        <p:spPr>
          <a:xfrm>
            <a:off x="0" y="0"/>
            <a:ext cx="9143999" cy="5143500"/>
          </a:xfrm>
          <a:prstGeom prst="rect">
            <a:avLst/>
          </a:prstGeom>
          <a:noFill/>
          <a:ln>
            <a:noFill/>
          </a:ln>
        </p:spPr>
      </p:pic>
      <p:sp>
        <p:nvSpPr>
          <p:cNvPr id="218" name="Google Shape;218;p33"/>
          <p:cNvSpPr txBox="1"/>
          <p:nvPr>
            <p:ph type="title"/>
          </p:nvPr>
        </p:nvSpPr>
        <p:spPr>
          <a:xfrm>
            <a:off x="628650" y="273849"/>
            <a:ext cx="7886700" cy="870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 </a:t>
            </a:r>
            <a:endParaRPr/>
          </a:p>
        </p:txBody>
      </p:sp>
      <p:sp>
        <p:nvSpPr>
          <p:cNvPr id="219" name="Google Shape;219;p33"/>
          <p:cNvSpPr txBox="1"/>
          <p:nvPr>
            <p:ph idx="1" type="body"/>
          </p:nvPr>
        </p:nvSpPr>
        <p:spPr>
          <a:xfrm>
            <a:off x="628650" y="497902"/>
            <a:ext cx="7886700" cy="4134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b="1" lang="en" sz="2200">
                <a:latin typeface="Times New Roman"/>
                <a:ea typeface="Times New Roman"/>
                <a:cs typeface="Times New Roman"/>
                <a:sym typeface="Times New Roman"/>
              </a:rPr>
              <a:t>Outlier treatment</a:t>
            </a:r>
            <a:r>
              <a:rPr lang="en" sz="2200">
                <a:latin typeface="Times New Roman"/>
                <a:ea typeface="Times New Roman"/>
                <a:cs typeface="Times New Roman"/>
                <a:sym typeface="Times New Roman"/>
              </a:rPr>
              <a:t>:</a:t>
            </a:r>
            <a:r>
              <a:rPr lang="en" sz="2000">
                <a:latin typeface="Times New Roman"/>
                <a:ea typeface="Times New Roman"/>
                <a:cs typeface="Times New Roman"/>
                <a:sym typeface="Times New Roman"/>
              </a:rPr>
              <a:t> </a:t>
            </a:r>
            <a:r>
              <a:rPr lang="en">
                <a:latin typeface="Times New Roman"/>
                <a:ea typeface="Times New Roman"/>
                <a:cs typeface="Times New Roman"/>
                <a:sym typeface="Times New Roman"/>
              </a:rPr>
              <a:t>Use methods such as boxplot-based thresholds, standardization, or capping/flooring to handle outliers effectively</a:t>
            </a:r>
            <a:r>
              <a:rPr lang="en"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b="1" lang="en" sz="2200">
                <a:latin typeface="Times New Roman"/>
                <a:ea typeface="Times New Roman"/>
                <a:cs typeface="Times New Roman"/>
                <a:sym typeface="Times New Roman"/>
              </a:rPr>
              <a:t>Missing value treatment</a:t>
            </a:r>
            <a:r>
              <a:rPr lang="en" sz="2200">
                <a:latin typeface="Times New Roman"/>
                <a:ea typeface="Times New Roman"/>
                <a:cs typeface="Times New Roman"/>
                <a:sym typeface="Times New Roman"/>
              </a:rPr>
              <a:t>: </a:t>
            </a:r>
            <a:r>
              <a:rPr lang="en" sz="2000">
                <a:latin typeface="Times New Roman"/>
                <a:ea typeface="Times New Roman"/>
                <a:cs typeface="Times New Roman"/>
                <a:sym typeface="Times New Roman"/>
              </a:rPr>
              <a:t>Decide whether to remove records with few missing values, discard variables with excessive missing data, or impute missing values based on data characteristics.</a:t>
            </a:r>
            <a:endParaRPr sz="2000">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b="1" lang="en" sz="2200">
                <a:latin typeface="Times New Roman"/>
                <a:ea typeface="Times New Roman"/>
                <a:cs typeface="Times New Roman"/>
                <a:sym typeface="Times New Roman"/>
              </a:rPr>
              <a:t>Remove highly correlated variables</a:t>
            </a:r>
            <a:r>
              <a:rPr lang="en" sz="2200">
                <a:latin typeface="Times New Roman"/>
                <a:ea typeface="Times New Roman"/>
                <a:cs typeface="Times New Roman"/>
                <a:sym typeface="Times New Roman"/>
              </a:rPr>
              <a:t>: </a:t>
            </a:r>
            <a:r>
              <a:rPr lang="en" sz="2000">
                <a:latin typeface="Times New Roman"/>
                <a:ea typeface="Times New Roman"/>
                <a:cs typeface="Times New Roman"/>
                <a:sym typeface="Times New Roman"/>
              </a:rPr>
              <a:t>Exclude variables that exhibit strong linear relationships to avoid multicollinearity issues.</a:t>
            </a:r>
            <a:endParaRPr sz="2000">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b="1" lang="en" sz="2200">
                <a:latin typeface="Times New Roman"/>
                <a:ea typeface="Times New Roman"/>
                <a:cs typeface="Times New Roman"/>
                <a:sym typeface="Times New Roman"/>
              </a:rPr>
              <a:t>Multicollinearity (VIF &gt; 5)</a:t>
            </a:r>
            <a:r>
              <a:rPr lang="en" sz="2200">
                <a:latin typeface="Times New Roman"/>
                <a:ea typeface="Times New Roman"/>
                <a:cs typeface="Times New Roman"/>
                <a:sym typeface="Times New Roman"/>
              </a:rPr>
              <a:t>: </a:t>
            </a:r>
            <a:r>
              <a:rPr lang="en" sz="2000">
                <a:latin typeface="Times New Roman"/>
                <a:ea typeface="Times New Roman"/>
                <a:cs typeface="Times New Roman"/>
                <a:sym typeface="Times New Roman"/>
              </a:rPr>
              <a:t>Address multicollinearity by assessing and potentially removing variables with high Variance Inflation Factor (VIF) scores.</a:t>
            </a:r>
            <a:endParaRPr sz="2000">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